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2" r:id="rId2"/>
    <p:sldId id="344" r:id="rId3"/>
    <p:sldId id="288" r:id="rId4"/>
    <p:sldId id="290" r:id="rId5"/>
    <p:sldId id="304" r:id="rId6"/>
    <p:sldId id="302" r:id="rId7"/>
    <p:sldId id="289" r:id="rId8"/>
    <p:sldId id="286" r:id="rId9"/>
    <p:sldId id="293" r:id="rId10"/>
    <p:sldId id="295" r:id="rId11"/>
    <p:sldId id="292" r:id="rId12"/>
    <p:sldId id="291" r:id="rId13"/>
    <p:sldId id="294" r:id="rId14"/>
    <p:sldId id="270" r:id="rId15"/>
    <p:sldId id="296" r:id="rId16"/>
    <p:sldId id="272" r:id="rId17"/>
    <p:sldId id="306" r:id="rId18"/>
    <p:sldId id="298" r:id="rId19"/>
    <p:sldId id="271" r:id="rId20"/>
    <p:sldId id="297" r:id="rId21"/>
    <p:sldId id="309" r:id="rId22"/>
    <p:sldId id="308" r:id="rId23"/>
    <p:sldId id="307" r:id="rId24"/>
    <p:sldId id="319" r:id="rId25"/>
    <p:sldId id="320" r:id="rId26"/>
    <p:sldId id="321" r:id="rId27"/>
    <p:sldId id="322" r:id="rId28"/>
    <p:sldId id="323" r:id="rId29"/>
    <p:sldId id="333" r:id="rId30"/>
    <p:sldId id="335" r:id="rId31"/>
    <p:sldId id="347" r:id="rId32"/>
    <p:sldId id="334" r:id="rId33"/>
    <p:sldId id="329" r:id="rId34"/>
    <p:sldId id="336" r:id="rId35"/>
    <p:sldId id="318" r:id="rId36"/>
    <p:sldId id="338" r:id="rId37"/>
    <p:sldId id="337" r:id="rId38"/>
    <p:sldId id="339" r:id="rId39"/>
    <p:sldId id="353" r:id="rId40"/>
    <p:sldId id="352" r:id="rId41"/>
    <p:sldId id="348" r:id="rId42"/>
    <p:sldId id="350" r:id="rId43"/>
    <p:sldId id="342" r:id="rId44"/>
    <p:sldId id="341" r:id="rId45"/>
    <p:sldId id="351" r:id="rId46"/>
    <p:sldId id="349" r:id="rId47"/>
    <p:sldId id="324" r:id="rId48"/>
    <p:sldId id="343" r:id="rId49"/>
    <p:sldId id="327" r:id="rId50"/>
    <p:sldId id="325" r:id="rId51"/>
    <p:sldId id="326" r:id="rId52"/>
    <p:sldId id="345" r:id="rId53"/>
    <p:sldId id="346" r:id="rId54"/>
    <p:sldId id="303" r:id="rId55"/>
    <p:sldId id="314" r:id="rId56"/>
    <p:sldId id="315" r:id="rId57"/>
    <p:sldId id="274" r:id="rId58"/>
    <p:sldId id="310" r:id="rId59"/>
    <p:sldId id="283" r:id="rId60"/>
    <p:sldId id="284" r:id="rId61"/>
    <p:sldId id="285" r:id="rId62"/>
    <p:sldId id="311" r:id="rId63"/>
    <p:sldId id="357" r:id="rId64"/>
    <p:sldId id="312" r:id="rId65"/>
    <p:sldId id="358" r:id="rId66"/>
    <p:sldId id="313" r:id="rId67"/>
    <p:sldId id="359" r:id="rId68"/>
    <p:sldId id="328" r:id="rId69"/>
    <p:sldId id="330" r:id="rId70"/>
    <p:sldId id="332" r:id="rId71"/>
    <p:sldId id="354" r:id="rId72"/>
    <p:sldId id="316" r:id="rId73"/>
    <p:sldId id="268" r:id="rId7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C9D54-7EF1-7489-E9C2-8571BED823B5}" v="49" dt="2022-02-15T16:57:57.653"/>
    <p1510:client id="{CDDDC956-80D5-E8A0-0C67-557FCC44DA7E}" v="135" dt="2022-02-16T08:43:45.637"/>
    <p1510:client id="{E6C3082E-34EF-57CC-476E-227B7937657E}" v="14" dt="2022-02-16T10:29:03.207"/>
    <p1510:client id="{F863EFBF-61CA-1442-508D-FEB0DED4D234}" v="615" dt="2022-02-15T17:45:42.85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47" d="100"/>
          <a:sy n="47" d="100"/>
        </p:scale>
        <p:origin x="126" y="48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5T03:24:28.672"/>
    </inkml:context>
    <inkml:brush xml:id="br0">
      <inkml:brushProperty name="width" value="0.05" units="cm"/>
      <inkml:brushProperty name="height" value="0.05" units="cm"/>
    </inkml:brush>
  </inkml:definitions>
  <inkml:trace contextRef="#ctx0" brushRef="#br0">1 0 24575,'6'0'0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7CF2B"/>
          </a:solidFill>
        </p:spPr>
        <p:txBody>
          <a:bodyPr wrap="square" lIns="0" tIns="0" rIns="0" bIns="0" rtlCol="0"/>
          <a:lstStyle/>
          <a:p>
            <a:endParaRPr/>
          </a:p>
        </p:txBody>
      </p:sp>
      <p:sp>
        <p:nvSpPr>
          <p:cNvPr id="2" name="Holder 2"/>
          <p:cNvSpPr>
            <a:spLocks noGrp="1"/>
          </p:cNvSpPr>
          <p:nvPr>
            <p:ph type="ctrTitle"/>
          </p:nvPr>
        </p:nvSpPr>
        <p:spPr>
          <a:xfrm>
            <a:off x="2618632" y="3542606"/>
            <a:ext cx="13050734" cy="2289175"/>
          </a:xfrm>
          <a:prstGeom prst="rect">
            <a:avLst/>
          </a:prstGeom>
        </p:spPr>
        <p:txBody>
          <a:bodyPr wrap="square" lIns="0" tIns="0" rIns="0" bIns="0">
            <a:spAutoFit/>
          </a:bodyPr>
          <a:lstStyle>
            <a:lvl1pPr>
              <a:defRPr sz="7750" b="0" i="0">
                <a:solidFill>
                  <a:srgbClr val="252826"/>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52826"/>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600" b="1" i="0">
                <a:solidFill>
                  <a:srgbClr val="252826"/>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
            <a:ext cx="10763250" cy="10287000"/>
          </a:xfrm>
          <a:custGeom>
            <a:avLst/>
            <a:gdLst/>
            <a:ahLst/>
            <a:cxnLst/>
            <a:rect l="l" t="t" r="r" b="b"/>
            <a:pathLst>
              <a:path w="10763250" h="10287000">
                <a:moveTo>
                  <a:pt x="0" y="10287000"/>
                </a:moveTo>
                <a:lnTo>
                  <a:pt x="10763250" y="10287000"/>
                </a:lnTo>
                <a:lnTo>
                  <a:pt x="10763250" y="0"/>
                </a:lnTo>
                <a:lnTo>
                  <a:pt x="0" y="0"/>
                </a:lnTo>
                <a:lnTo>
                  <a:pt x="0" y="10287000"/>
                </a:lnTo>
                <a:close/>
              </a:path>
            </a:pathLst>
          </a:custGeom>
          <a:solidFill>
            <a:srgbClr val="F7CF2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252826"/>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7CF2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252826"/>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a:p>
        </p:txBody>
      </p:sp>
      <p:sp>
        <p:nvSpPr>
          <p:cNvPr id="2" name="Holder 2"/>
          <p:cNvSpPr>
            <a:spLocks noGrp="1"/>
          </p:cNvSpPr>
          <p:nvPr>
            <p:ph type="title"/>
          </p:nvPr>
        </p:nvSpPr>
        <p:spPr>
          <a:xfrm>
            <a:off x="8007350" y="3721084"/>
            <a:ext cx="5450840" cy="574039"/>
          </a:xfrm>
          <a:prstGeom prst="rect">
            <a:avLst/>
          </a:prstGeom>
        </p:spPr>
        <p:txBody>
          <a:bodyPr wrap="square" lIns="0" tIns="0" rIns="0" bIns="0">
            <a:spAutoFit/>
          </a:bodyPr>
          <a:lstStyle>
            <a:lvl1pPr>
              <a:defRPr sz="3600" b="1" i="0">
                <a:solidFill>
                  <a:srgbClr val="252826"/>
                </a:solidFill>
                <a:latin typeface="Trebuchet MS"/>
                <a:cs typeface="Trebuchet MS"/>
              </a:defRPr>
            </a:lvl1pPr>
          </a:lstStyle>
          <a:p>
            <a:endParaRPr/>
          </a:p>
        </p:txBody>
      </p:sp>
      <p:sp>
        <p:nvSpPr>
          <p:cNvPr id="3" name="Holder 3"/>
          <p:cNvSpPr>
            <a:spLocks noGrp="1"/>
          </p:cNvSpPr>
          <p:nvPr>
            <p:ph type="body" idx="1"/>
          </p:nvPr>
        </p:nvSpPr>
        <p:spPr>
          <a:xfrm>
            <a:off x="8007350" y="4030837"/>
            <a:ext cx="9237344" cy="2526029"/>
          </a:xfrm>
          <a:prstGeom prst="rect">
            <a:avLst/>
          </a:prstGeom>
        </p:spPr>
        <p:txBody>
          <a:bodyPr wrap="square" lIns="0" tIns="0" rIns="0" bIns="0">
            <a:spAutoFit/>
          </a:bodyPr>
          <a:lstStyle>
            <a:lvl1pPr>
              <a:defRPr sz="3600" b="1" i="0">
                <a:solidFill>
                  <a:srgbClr val="252826"/>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dirty="0"/>
          </a:p>
        </p:txBody>
      </p:sp>
      <p:sp>
        <p:nvSpPr>
          <p:cNvPr id="3" name="object 3"/>
          <p:cNvSpPr txBox="1">
            <a:spLocks noGrp="1"/>
          </p:cNvSpPr>
          <p:nvPr>
            <p:ph type="title"/>
          </p:nvPr>
        </p:nvSpPr>
        <p:spPr>
          <a:xfrm>
            <a:off x="1" y="1809724"/>
            <a:ext cx="18288000" cy="1513235"/>
          </a:xfrm>
          <a:prstGeom prst="rect">
            <a:avLst/>
          </a:prstGeom>
        </p:spPr>
        <p:txBody>
          <a:bodyPr vert="horz" wrap="square" lIns="0" tIns="165100" rIns="0" bIns="0" rtlCol="0" anchor="t">
            <a:spAutoFit/>
          </a:bodyPr>
          <a:lstStyle/>
          <a:p>
            <a:pPr marL="734060" marR="5080" indent="-721995" algn="ctr">
              <a:lnSpc>
                <a:spcPts val="10500"/>
              </a:lnSpc>
              <a:spcBef>
                <a:spcPts val="1300"/>
              </a:spcBef>
            </a:pPr>
            <a:r>
              <a:rPr lang="en-US" sz="9600" dirty="0">
                <a:solidFill>
                  <a:schemeClr val="bg1"/>
                </a:solidFill>
              </a:rPr>
              <a:t>EOC-OOP</a:t>
            </a:r>
          </a:p>
        </p:txBody>
      </p:sp>
      <p:sp>
        <p:nvSpPr>
          <p:cNvPr id="4" name="object 4"/>
          <p:cNvSpPr/>
          <p:nvPr/>
        </p:nvSpPr>
        <p:spPr>
          <a:xfrm>
            <a:off x="4876800" y="5152272"/>
            <a:ext cx="8001000" cy="45719"/>
          </a:xfrm>
          <a:custGeom>
            <a:avLst/>
            <a:gdLst/>
            <a:ahLst/>
            <a:cxnLst/>
            <a:rect l="l" t="t" r="r" b="b"/>
            <a:pathLst>
              <a:path w="4191000" h="57150">
                <a:moveTo>
                  <a:pt x="4191000" y="57150"/>
                </a:moveTo>
                <a:lnTo>
                  <a:pt x="0" y="57150"/>
                </a:lnTo>
                <a:lnTo>
                  <a:pt x="0" y="0"/>
                </a:lnTo>
                <a:lnTo>
                  <a:pt x="4191000" y="0"/>
                </a:lnTo>
                <a:lnTo>
                  <a:pt x="4191000" y="57150"/>
                </a:lnTo>
                <a:close/>
              </a:path>
            </a:pathLst>
          </a:custGeom>
          <a:solidFill>
            <a:srgbClr val="F7CF2B"/>
          </a:solidFill>
        </p:spPr>
        <p:txBody>
          <a:bodyPr wrap="square" lIns="0" tIns="0" rIns="0" bIns="0" rtlCol="0"/>
          <a:lstStyle/>
          <a:p>
            <a:endParaRPr/>
          </a:p>
        </p:txBody>
      </p:sp>
      <p:grpSp>
        <p:nvGrpSpPr>
          <p:cNvPr id="5" name="object 5"/>
          <p:cNvGrpSpPr/>
          <p:nvPr/>
        </p:nvGrpSpPr>
        <p:grpSpPr>
          <a:xfrm>
            <a:off x="14003596" y="6002578"/>
            <a:ext cx="4284980" cy="4284980"/>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sp>
        <p:nvSpPr>
          <p:cNvPr id="13" name="TextBox 12">
            <a:extLst>
              <a:ext uri="{FF2B5EF4-FFF2-40B4-BE49-F238E27FC236}">
                <a16:creationId xmlns:a16="http://schemas.microsoft.com/office/drawing/2014/main" id="{D9CFD943-246E-4111-BE85-AE0E98F19811}"/>
              </a:ext>
            </a:extLst>
          </p:cNvPr>
          <p:cNvSpPr txBox="1"/>
          <p:nvPr/>
        </p:nvSpPr>
        <p:spPr>
          <a:xfrm>
            <a:off x="5715000" y="4127975"/>
            <a:ext cx="6616700" cy="1015663"/>
          </a:xfrm>
          <a:prstGeom prst="rect">
            <a:avLst/>
          </a:prstGeom>
          <a:noFill/>
        </p:spPr>
        <p:txBody>
          <a:bodyPr wrap="square" lIns="91440" tIns="45720" rIns="91440" bIns="45720" rtlCol="0" anchor="t">
            <a:spAutoFit/>
          </a:bodyPr>
          <a:lstStyle/>
          <a:p>
            <a:r>
              <a:rPr lang="en-US" sz="6000" dirty="0">
                <a:solidFill>
                  <a:srgbClr val="FFFF00"/>
                </a:solidFill>
                <a:latin typeface="Century" panose="02040604050505020304" pitchFamily="18" charset="0"/>
              </a:rPr>
              <a:t>TERM PROJECT</a:t>
            </a:r>
            <a:endParaRPr lang="en-US" dirty="0">
              <a:latin typeface="Century" panose="02040604050505020304" pitchFamily="18" charset="0"/>
            </a:endParaRPr>
          </a:p>
        </p:txBody>
      </p:sp>
      <p:sp>
        <p:nvSpPr>
          <p:cNvPr id="15" name="TextBox 14">
            <a:extLst>
              <a:ext uri="{FF2B5EF4-FFF2-40B4-BE49-F238E27FC236}">
                <a16:creationId xmlns:a16="http://schemas.microsoft.com/office/drawing/2014/main" id="{43FEB25D-9D28-4869-88B3-426FCEA635BB}"/>
              </a:ext>
            </a:extLst>
          </p:cNvPr>
          <p:cNvSpPr txBox="1"/>
          <p:nvPr/>
        </p:nvSpPr>
        <p:spPr>
          <a:xfrm>
            <a:off x="4876800" y="6456406"/>
            <a:ext cx="8514499" cy="707886"/>
          </a:xfrm>
          <a:prstGeom prst="rect">
            <a:avLst/>
          </a:prstGeom>
          <a:noFill/>
        </p:spPr>
        <p:txBody>
          <a:bodyPr wrap="square" lIns="91440" tIns="45720" rIns="91440" bIns="45720" anchor="t">
            <a:spAutoFit/>
          </a:bodyPr>
          <a:lstStyle/>
          <a:p>
            <a:pPr marL="12700">
              <a:spcBef>
                <a:spcPts val="110"/>
              </a:spcBef>
            </a:pPr>
            <a:r>
              <a:rPr lang="en-US" sz="4000" b="1" spc="90" dirty="0">
                <a:solidFill>
                  <a:schemeClr val="bg1"/>
                </a:solidFill>
                <a:latin typeface="Nirmala UI"/>
                <a:cs typeface="Nirmala UI"/>
              </a:rPr>
              <a:t>Presented by BATCH-A TEAM-11</a:t>
            </a:r>
            <a:endParaRPr lang="en-US" b="1" dirty="0">
              <a:solidFill>
                <a:schemeClr val="bg1"/>
              </a:solidFill>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8A19A7-A5D3-49CB-A16B-A3C22914EBFE}"/>
              </a:ext>
            </a:extLst>
          </p:cNvPr>
          <p:cNvSpPr txBox="1"/>
          <p:nvPr/>
        </p:nvSpPr>
        <p:spPr>
          <a:xfrm>
            <a:off x="708616" y="1404015"/>
            <a:ext cx="16870768" cy="8217634"/>
          </a:xfrm>
          <a:prstGeom prst="rect">
            <a:avLst/>
          </a:prstGeom>
          <a:noFill/>
        </p:spPr>
        <p:txBody>
          <a:bodyPr wrap="square">
            <a:spAutoFit/>
          </a:bodyPr>
          <a:lstStyle/>
          <a:p>
            <a:r>
              <a:rPr lang="en-US" sz="2400" dirty="0"/>
              <a:t>Another important component is PC(program counter)</a:t>
            </a:r>
            <a:br>
              <a:rPr lang="en-US" sz="2400" dirty="0"/>
            </a:br>
            <a:r>
              <a:rPr lang="en-US" sz="2400" dirty="0"/>
              <a:t>Firstly we must remember the priority order in which PC works i.e. reset , load, inc.</a:t>
            </a:r>
            <a:br>
              <a:rPr lang="en-US" sz="2400" dirty="0"/>
            </a:br>
            <a:r>
              <a:rPr lang="en-US" sz="2400" dirty="0"/>
              <a:t>Load is a situation where we have some C-Instruction as for loading to a particular address we need to encounter some jump instruction which is possible only in C-Instruction. Load will only be enabled when there is some kind of jump instruction. </a:t>
            </a:r>
            <a:br>
              <a:rPr lang="en-US" sz="2400" dirty="0"/>
            </a:br>
            <a:r>
              <a:rPr lang="en-US" sz="2400" dirty="0"/>
              <a:t>If you don’t require to jump to any instruction and want to move ahead one by one we need to remember that inc = ~load (load is low)  meaning that increment is only possible when load == 0 or load is low, and increment comes last in priority order of program counter.</a:t>
            </a:r>
            <a:br>
              <a:rPr lang="en-US" sz="2400" dirty="0"/>
            </a:br>
            <a:r>
              <a:rPr lang="en-US" sz="2400" dirty="0"/>
              <a:t>NOW for load to be high we will see 4 situation for JUMP </a:t>
            </a:r>
            <a:r>
              <a:rPr lang="en-US" sz="2400" dirty="0" err="1"/>
              <a:t>i.e</a:t>
            </a:r>
            <a:r>
              <a:rPr lang="en-US" sz="2400" dirty="0"/>
              <a:t> Unconditional jump, Output = 0 ,&gt;0 ,&lt;0</a:t>
            </a:r>
            <a:br>
              <a:rPr lang="en-US" sz="2400" dirty="0"/>
            </a:br>
            <a:r>
              <a:rPr lang="en-US" sz="2400" dirty="0"/>
              <a:t>j3 == 1 (when output &gt; 0)</a:t>
            </a:r>
            <a:br>
              <a:rPr lang="en-US" sz="2400" dirty="0"/>
            </a:br>
            <a:r>
              <a:rPr lang="en-US" sz="2400" dirty="0"/>
              <a:t>j2 == 1 (when output = 0)</a:t>
            </a:r>
            <a:br>
              <a:rPr lang="en-US" sz="2400" dirty="0"/>
            </a:br>
            <a:r>
              <a:rPr lang="en-US" sz="2400" dirty="0"/>
              <a:t>j1 == 1 (when output &lt; 0)</a:t>
            </a:r>
            <a:br>
              <a:rPr lang="en-US" sz="2400" dirty="0"/>
            </a:br>
            <a:r>
              <a:rPr lang="en-US" sz="2400" dirty="0"/>
              <a:t>j1,j2,j3 == 1 (unconditional jump)</a:t>
            </a:r>
            <a:br>
              <a:rPr lang="en-US" sz="2400" dirty="0"/>
            </a:br>
            <a:r>
              <a:rPr lang="en-US" sz="2400" dirty="0"/>
              <a:t>Now when we see load equation carefully we will see that T must be high or ==1  and 1 out of any 4 conditions in brackets must be high or == 1 to set load as high or ==1 . </a:t>
            </a:r>
            <a:br>
              <a:rPr lang="en-US" sz="2400" dirty="0"/>
            </a:br>
            <a:r>
              <a:rPr lang="en-US" sz="2400" dirty="0"/>
              <a:t>Now for increment there are two possibilities :-</a:t>
            </a:r>
            <a:br>
              <a:rPr lang="en-US" sz="2400" dirty="0"/>
            </a:br>
            <a:r>
              <a:rPr lang="en-US" sz="2400" dirty="0"/>
              <a:t>When T == 0, it will be an A-Instruction and load == 0 which will lead to taking of all 15 bits and it will come in program counter and increment will happen one by one.</a:t>
            </a:r>
            <a:br>
              <a:rPr lang="en-US" sz="2400" dirty="0"/>
            </a:br>
            <a:r>
              <a:rPr lang="en-US" sz="2400" dirty="0"/>
              <a:t>When T == 1, it will be a C-Instruction but all jump condition are equal to zero which makes load == 0 and leads to increment function in program counter.</a:t>
            </a:r>
          </a:p>
          <a:p>
            <a:br>
              <a:rPr lang="en-US" sz="2400" dirty="0"/>
            </a:br>
            <a:br>
              <a:rPr lang="en-US" sz="2400" dirty="0"/>
            </a:br>
            <a:r>
              <a:rPr lang="en-US" sz="2400" dirty="0"/>
              <a:t>                                                                                      </a:t>
            </a:r>
            <a:r>
              <a:rPr lang="en-US" sz="2400" b="1" dirty="0"/>
              <a:t>OUR DIAGRAM WORKING IS COMPLETE </a:t>
            </a:r>
            <a:br>
              <a:rPr lang="en-US" sz="2400" b="1" dirty="0"/>
            </a:br>
            <a:r>
              <a:rPr lang="en-US" sz="2400" b="1" dirty="0"/>
              <a:t>                                                                                           LET US MOVE TOWARDS HDL CODE</a:t>
            </a:r>
            <a:endParaRPr lang="en-IN" sz="2400" b="1" dirty="0"/>
          </a:p>
        </p:txBody>
      </p:sp>
    </p:spTree>
    <p:extLst>
      <p:ext uri="{BB962C8B-B14F-4D97-AF65-F5344CB8AC3E}">
        <p14:creationId xmlns:p14="http://schemas.microsoft.com/office/powerpoint/2010/main" val="239498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3373412F-2EE9-49F8-B7C6-6536375AE5C0}"/>
              </a:ext>
            </a:extLst>
          </p:cNvPr>
          <p:cNvSpPr txBox="1"/>
          <p:nvPr/>
        </p:nvSpPr>
        <p:spPr>
          <a:xfrm>
            <a:off x="42650" y="4497169"/>
            <a:ext cx="18288000" cy="646331"/>
          </a:xfrm>
          <a:prstGeom prst="rect">
            <a:avLst/>
          </a:prstGeom>
          <a:noFill/>
        </p:spPr>
        <p:txBody>
          <a:bodyPr wrap="square" rtlCol="0">
            <a:spAutoFit/>
          </a:bodyPr>
          <a:lstStyle/>
          <a:p>
            <a:pPr algn="ctr"/>
            <a:r>
              <a:rPr lang="en-IN" sz="3600" b="1" dirty="0"/>
              <a:t>Logic Flow Chart for HDL CODE</a:t>
            </a:r>
          </a:p>
        </p:txBody>
      </p:sp>
    </p:spTree>
    <p:extLst>
      <p:ext uri="{BB962C8B-B14F-4D97-AF65-F5344CB8AC3E}">
        <p14:creationId xmlns:p14="http://schemas.microsoft.com/office/powerpoint/2010/main" val="3826045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1068" y="-29391"/>
            <a:ext cx="18459068" cy="10600838"/>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pPr marL="457200" indent="-457200">
              <a:buFont typeface="+mj-lt"/>
              <a:buAutoNum type="arabicPeriod"/>
            </a:pPr>
            <a:r>
              <a:rPr lang="en-US" sz="1800"/>
              <a:t>Generated EMF and Speed of rotation</a:t>
            </a:r>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9E9F6140-839D-4587-8E6E-20D929C5F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29391"/>
            <a:ext cx="13411200" cy="10600839"/>
          </a:xfrm>
          <a:prstGeom prst="rect">
            <a:avLst/>
          </a:prstGeom>
        </p:spPr>
      </p:pic>
    </p:spTree>
    <p:extLst>
      <p:ext uri="{BB962C8B-B14F-4D97-AF65-F5344CB8AC3E}">
        <p14:creationId xmlns:p14="http://schemas.microsoft.com/office/powerpoint/2010/main" val="198201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A250B3D6-30D7-405F-845E-7216F812632B}"/>
              </a:ext>
            </a:extLst>
          </p:cNvPr>
          <p:cNvSpPr txBox="1"/>
          <p:nvPr/>
        </p:nvSpPr>
        <p:spPr>
          <a:xfrm>
            <a:off x="5562600" y="4144191"/>
            <a:ext cx="6477000" cy="707886"/>
          </a:xfrm>
          <a:prstGeom prst="rect">
            <a:avLst/>
          </a:prstGeom>
          <a:noFill/>
        </p:spPr>
        <p:txBody>
          <a:bodyPr wrap="square" rtlCol="0">
            <a:spAutoFit/>
          </a:bodyPr>
          <a:lstStyle/>
          <a:p>
            <a:pPr algn="ctr"/>
            <a:r>
              <a:rPr lang="en-IN" sz="4000" b="1" dirty="0"/>
              <a:t>HDL CODE(CPU)</a:t>
            </a:r>
          </a:p>
        </p:txBody>
      </p:sp>
    </p:spTree>
    <p:extLst>
      <p:ext uri="{BB962C8B-B14F-4D97-AF65-F5344CB8AC3E}">
        <p14:creationId xmlns:p14="http://schemas.microsoft.com/office/powerpoint/2010/main" val="244800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B86309D3-F8E1-4E56-A73C-CBA44B254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43" y="513704"/>
            <a:ext cx="17785374" cy="9294292"/>
          </a:xfrm>
          <a:prstGeom prst="rect">
            <a:avLst/>
          </a:prstGeom>
        </p:spPr>
      </p:pic>
    </p:spTree>
    <p:extLst>
      <p:ext uri="{BB962C8B-B14F-4D97-AF65-F5344CB8AC3E}">
        <p14:creationId xmlns:p14="http://schemas.microsoft.com/office/powerpoint/2010/main" val="1667700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38796459-CA14-455B-BF5E-2DB8EFAFE3CE}"/>
              </a:ext>
            </a:extLst>
          </p:cNvPr>
          <p:cNvSpPr txBox="1"/>
          <p:nvPr/>
        </p:nvSpPr>
        <p:spPr>
          <a:xfrm>
            <a:off x="5486400" y="4230122"/>
            <a:ext cx="6477000" cy="707886"/>
          </a:xfrm>
          <a:prstGeom prst="rect">
            <a:avLst/>
          </a:prstGeom>
          <a:noFill/>
        </p:spPr>
        <p:txBody>
          <a:bodyPr wrap="square" rtlCol="0">
            <a:spAutoFit/>
          </a:bodyPr>
          <a:lstStyle/>
          <a:p>
            <a:pPr algn="ctr"/>
            <a:r>
              <a:rPr lang="en-IN" sz="4000" b="1" dirty="0"/>
              <a:t>OUTPUT</a:t>
            </a:r>
          </a:p>
        </p:txBody>
      </p:sp>
    </p:spTree>
    <p:extLst>
      <p:ext uri="{BB962C8B-B14F-4D97-AF65-F5344CB8AC3E}">
        <p14:creationId xmlns:p14="http://schemas.microsoft.com/office/powerpoint/2010/main" val="175484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88484FA4-77AF-4403-A44F-E73DDAB06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459" y="890337"/>
            <a:ext cx="11583081" cy="8506326"/>
          </a:xfrm>
          <a:prstGeom prst="rect">
            <a:avLst/>
          </a:prstGeom>
        </p:spPr>
      </p:pic>
    </p:spTree>
    <p:extLst>
      <p:ext uri="{BB962C8B-B14F-4D97-AF65-F5344CB8AC3E}">
        <p14:creationId xmlns:p14="http://schemas.microsoft.com/office/powerpoint/2010/main" val="301683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101D3615-D7B1-4313-90A8-10EDF2222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575" y="1216568"/>
            <a:ext cx="10690850" cy="7853863"/>
          </a:xfrm>
          <a:prstGeom prst="rect">
            <a:avLst/>
          </a:prstGeom>
        </p:spPr>
      </p:pic>
    </p:spTree>
    <p:extLst>
      <p:ext uri="{BB962C8B-B14F-4D97-AF65-F5344CB8AC3E}">
        <p14:creationId xmlns:p14="http://schemas.microsoft.com/office/powerpoint/2010/main" val="215948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4" name="TextBox 3">
            <a:extLst>
              <a:ext uri="{FF2B5EF4-FFF2-40B4-BE49-F238E27FC236}">
                <a16:creationId xmlns:a16="http://schemas.microsoft.com/office/drawing/2014/main" id="{4D740B79-0468-4CE9-A80B-2FBEEF921926}"/>
              </a:ext>
            </a:extLst>
          </p:cNvPr>
          <p:cNvSpPr txBox="1"/>
          <p:nvPr/>
        </p:nvSpPr>
        <p:spPr>
          <a:xfrm>
            <a:off x="0" y="4489498"/>
            <a:ext cx="18288000" cy="707886"/>
          </a:xfrm>
          <a:prstGeom prst="rect">
            <a:avLst/>
          </a:prstGeom>
          <a:noFill/>
        </p:spPr>
        <p:txBody>
          <a:bodyPr wrap="square" rtlCol="0">
            <a:spAutoFit/>
          </a:bodyPr>
          <a:lstStyle/>
          <a:p>
            <a:pPr algn="ctr"/>
            <a:r>
              <a:rPr lang="en-IN" sz="4000" b="1" dirty="0"/>
              <a:t>HDL CODE(Computer)</a:t>
            </a:r>
          </a:p>
        </p:txBody>
      </p:sp>
    </p:spTree>
    <p:extLst>
      <p:ext uri="{BB962C8B-B14F-4D97-AF65-F5344CB8AC3E}">
        <p14:creationId xmlns:p14="http://schemas.microsoft.com/office/powerpoint/2010/main" val="288934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20" y="-22469"/>
            <a:ext cx="18285480" cy="1030946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D3E9D144-A71A-4373-990C-78F678979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979" y="2200755"/>
            <a:ext cx="15092041" cy="6424967"/>
          </a:xfrm>
          <a:prstGeom prst="rect">
            <a:avLst/>
          </a:prstGeom>
        </p:spPr>
      </p:pic>
    </p:spTree>
    <p:extLst>
      <p:ext uri="{BB962C8B-B14F-4D97-AF65-F5344CB8AC3E}">
        <p14:creationId xmlns:p14="http://schemas.microsoft.com/office/powerpoint/2010/main" val="678255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5957648" y="2079914"/>
            <a:ext cx="7010400" cy="3077766"/>
          </a:xfrm>
        </p:spPr>
        <p:txBody>
          <a:bodyPr/>
          <a:lstStyle/>
          <a:p>
            <a:pPr algn="ctr"/>
            <a:r>
              <a:rPr lang="en-US" sz="4000" dirty="0">
                <a:solidFill>
                  <a:schemeClr val="tx1"/>
                </a:solidFill>
              </a:rPr>
              <a:t>TEAM MEMBERS</a:t>
            </a:r>
            <a:br>
              <a:rPr lang="en-US" sz="4000" dirty="0">
                <a:solidFill>
                  <a:schemeClr val="tx1"/>
                </a:solidFill>
              </a:rPr>
            </a:br>
            <a:br>
              <a:rPr lang="en-US" sz="4000" dirty="0">
                <a:solidFill>
                  <a:schemeClr val="tx1"/>
                </a:solidFill>
              </a:rPr>
            </a:br>
            <a:br>
              <a:rPr lang="en-US" sz="4000" dirty="0">
                <a:solidFill>
                  <a:schemeClr val="tx1"/>
                </a:solidFill>
              </a:rPr>
            </a:br>
            <a:br>
              <a:rPr lang="en-US" sz="4000" dirty="0">
                <a:solidFill>
                  <a:schemeClr val="tx1"/>
                </a:solidFill>
              </a:rPr>
            </a:br>
            <a:endParaRPr lang="en-IN" sz="4000" dirty="0">
              <a:solidFill>
                <a:schemeClr val="tx1"/>
              </a:solidFill>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95C53325-CB0D-491C-84A6-B4B12A86EBC8}"/>
              </a:ext>
            </a:extLst>
          </p:cNvPr>
          <p:cNvSpPr txBox="1"/>
          <p:nvPr/>
        </p:nvSpPr>
        <p:spPr>
          <a:xfrm>
            <a:off x="4382093" y="3911996"/>
            <a:ext cx="10161510" cy="2554545"/>
          </a:xfrm>
          <a:prstGeom prst="rect">
            <a:avLst/>
          </a:prstGeom>
          <a:noFill/>
        </p:spPr>
        <p:txBody>
          <a:bodyPr wrap="square" lIns="91440" tIns="45720" rIns="91440" bIns="45720" rtlCol="0" anchor="t">
            <a:spAutoFit/>
          </a:bodyPr>
          <a:lstStyle/>
          <a:p>
            <a:pPr algn="ctr"/>
            <a:r>
              <a:rPr lang="en-US" sz="3200" b="1" dirty="0"/>
              <a:t>VIKHYAT BANSAL (CB.EN.U4AIE21076)</a:t>
            </a:r>
          </a:p>
          <a:p>
            <a:pPr algn="ctr"/>
            <a:r>
              <a:rPr lang="en-US" sz="3200" b="1" dirty="0">
                <a:cs typeface="Calibri"/>
              </a:rPr>
              <a:t>MARREDDY MOHIT SASANK REDDY (CB.EN.U4AIE21031)</a:t>
            </a:r>
          </a:p>
          <a:p>
            <a:pPr algn="ctr"/>
            <a:r>
              <a:rPr lang="en-US" sz="3200" b="1" dirty="0">
                <a:cs typeface="Calibri"/>
              </a:rPr>
              <a:t>VIGNESH (</a:t>
            </a:r>
            <a:r>
              <a:rPr lang="en-US" sz="3200" b="1" dirty="0">
                <a:ea typeface="+mn-lt"/>
                <a:cs typeface="+mn-lt"/>
              </a:rPr>
              <a:t>CB.EN.U4AIE21075)</a:t>
            </a:r>
          </a:p>
          <a:p>
            <a:pPr algn="ctr"/>
            <a:r>
              <a:rPr lang="en-US" sz="3200" b="1" dirty="0">
                <a:ea typeface="+mn-lt"/>
                <a:cs typeface="+mn-lt"/>
              </a:rPr>
              <a:t>Yarram Sri Sathwik Reddy(CB.EN.U4AIE21077)</a:t>
            </a:r>
            <a:endParaRPr lang="en-US" sz="3200" b="1" dirty="0">
              <a:cs typeface="Calibri"/>
            </a:endParaRPr>
          </a:p>
          <a:p>
            <a:pPr algn="ctr"/>
            <a:endParaRPr lang="en-US" sz="3200" b="1" dirty="0">
              <a:cs typeface="Calibri"/>
            </a:endParaRPr>
          </a:p>
        </p:txBody>
      </p:sp>
    </p:spTree>
    <p:extLst>
      <p:ext uri="{BB962C8B-B14F-4D97-AF65-F5344CB8AC3E}">
        <p14:creationId xmlns:p14="http://schemas.microsoft.com/office/powerpoint/2010/main" val="2259822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4" name="TextBox 3">
            <a:extLst>
              <a:ext uri="{FF2B5EF4-FFF2-40B4-BE49-F238E27FC236}">
                <a16:creationId xmlns:a16="http://schemas.microsoft.com/office/drawing/2014/main" id="{6EBC6C1A-13A1-4E41-9A48-95BA2DA22B15}"/>
              </a:ext>
            </a:extLst>
          </p:cNvPr>
          <p:cNvSpPr txBox="1"/>
          <p:nvPr/>
        </p:nvSpPr>
        <p:spPr>
          <a:xfrm>
            <a:off x="5143500" y="4451943"/>
            <a:ext cx="8001000" cy="707886"/>
          </a:xfrm>
          <a:prstGeom prst="rect">
            <a:avLst/>
          </a:prstGeom>
          <a:noFill/>
        </p:spPr>
        <p:txBody>
          <a:bodyPr wrap="square" rtlCol="0">
            <a:spAutoFit/>
          </a:bodyPr>
          <a:lstStyle/>
          <a:p>
            <a:pPr algn="ctr"/>
            <a:r>
              <a:rPr lang="en-IN" sz="4000" b="1" dirty="0"/>
              <a:t>OUTPUT (TESTING HACK FILES)</a:t>
            </a:r>
          </a:p>
        </p:txBody>
      </p:sp>
    </p:spTree>
    <p:extLst>
      <p:ext uri="{BB962C8B-B14F-4D97-AF65-F5344CB8AC3E}">
        <p14:creationId xmlns:p14="http://schemas.microsoft.com/office/powerpoint/2010/main" val="24809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20" y="-22469"/>
            <a:ext cx="18285480" cy="1030946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31DE18A0-EB44-46D8-96F3-9672A3435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485" y="812848"/>
            <a:ext cx="11765030" cy="8661303"/>
          </a:xfrm>
          <a:prstGeom prst="rect">
            <a:avLst/>
          </a:prstGeom>
        </p:spPr>
      </p:pic>
    </p:spTree>
    <p:extLst>
      <p:ext uri="{BB962C8B-B14F-4D97-AF65-F5344CB8AC3E}">
        <p14:creationId xmlns:p14="http://schemas.microsoft.com/office/powerpoint/2010/main" val="58128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20" y="-22469"/>
            <a:ext cx="18285480" cy="1030946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C3C93B17-47C4-483A-9B0E-A5094F062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311" y="985581"/>
            <a:ext cx="11361377" cy="8315837"/>
          </a:xfrm>
          <a:prstGeom prst="rect">
            <a:avLst/>
          </a:prstGeom>
        </p:spPr>
      </p:pic>
    </p:spTree>
    <p:extLst>
      <p:ext uri="{BB962C8B-B14F-4D97-AF65-F5344CB8AC3E}">
        <p14:creationId xmlns:p14="http://schemas.microsoft.com/office/powerpoint/2010/main" val="1069485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388" y="-11235"/>
            <a:ext cx="18285480" cy="1030946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243F5244-66C4-4FAD-BFD0-5C3ED9261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925" y="979109"/>
            <a:ext cx="11540149" cy="8306311"/>
          </a:xfrm>
          <a:prstGeom prst="rect">
            <a:avLst/>
          </a:prstGeom>
        </p:spPr>
      </p:pic>
    </p:spTree>
    <p:extLst>
      <p:ext uri="{BB962C8B-B14F-4D97-AF65-F5344CB8AC3E}">
        <p14:creationId xmlns:p14="http://schemas.microsoft.com/office/powerpoint/2010/main" val="201072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369C6DF7-8B7E-4D29-AF56-388023BBEB8F}"/>
              </a:ext>
            </a:extLst>
          </p:cNvPr>
          <p:cNvSpPr txBox="1"/>
          <p:nvPr/>
        </p:nvSpPr>
        <p:spPr>
          <a:xfrm>
            <a:off x="7236345" y="53131"/>
            <a:ext cx="6705600" cy="707886"/>
          </a:xfrm>
          <a:prstGeom prst="rect">
            <a:avLst/>
          </a:prstGeom>
          <a:noFill/>
        </p:spPr>
        <p:txBody>
          <a:bodyPr wrap="square" rtlCol="0">
            <a:spAutoFit/>
          </a:bodyPr>
          <a:lstStyle/>
          <a:p>
            <a:r>
              <a:rPr lang="en-IN" sz="4000" b="1" u="sng" dirty="0"/>
              <a:t>PART-B-EOC</a:t>
            </a:r>
          </a:p>
        </p:txBody>
      </p:sp>
      <p:sp>
        <p:nvSpPr>
          <p:cNvPr id="4" name="TextBox 3">
            <a:extLst>
              <a:ext uri="{FF2B5EF4-FFF2-40B4-BE49-F238E27FC236}">
                <a16:creationId xmlns:a16="http://schemas.microsoft.com/office/drawing/2014/main" id="{443ACA6E-3DFB-421A-A009-988F9A69C369}"/>
              </a:ext>
            </a:extLst>
          </p:cNvPr>
          <p:cNvSpPr txBox="1"/>
          <p:nvPr/>
        </p:nvSpPr>
        <p:spPr>
          <a:xfrm>
            <a:off x="1504950" y="4156501"/>
            <a:ext cx="15278100" cy="707886"/>
          </a:xfrm>
          <a:prstGeom prst="rect">
            <a:avLst/>
          </a:prstGeom>
          <a:noFill/>
        </p:spPr>
        <p:txBody>
          <a:bodyPr wrap="square" rtlCol="0">
            <a:spAutoFit/>
          </a:bodyPr>
          <a:lstStyle/>
          <a:p>
            <a:r>
              <a:rPr lang="en-IN" sz="4000" b="1" dirty="0"/>
              <a:t>Design and implement a synchronous BCD counter using JK Flip flop</a:t>
            </a:r>
          </a:p>
        </p:txBody>
      </p:sp>
    </p:spTree>
    <p:extLst>
      <p:ext uri="{BB962C8B-B14F-4D97-AF65-F5344CB8AC3E}">
        <p14:creationId xmlns:p14="http://schemas.microsoft.com/office/powerpoint/2010/main" val="338290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BCDFD3E-593E-4C96-B7A1-C63853CF738C}"/>
              </a:ext>
            </a:extLst>
          </p:cNvPr>
          <p:cNvSpPr txBox="1"/>
          <p:nvPr/>
        </p:nvSpPr>
        <p:spPr>
          <a:xfrm>
            <a:off x="0" y="46160"/>
            <a:ext cx="18287999" cy="707886"/>
          </a:xfrm>
          <a:prstGeom prst="rect">
            <a:avLst/>
          </a:prstGeom>
          <a:noFill/>
        </p:spPr>
        <p:txBody>
          <a:bodyPr wrap="square" rtlCol="0">
            <a:spAutoFit/>
          </a:bodyPr>
          <a:lstStyle/>
          <a:p>
            <a:pPr algn="ctr"/>
            <a:r>
              <a:rPr lang="en-US" sz="4000" b="1" dirty="0"/>
              <a:t>JK Flip Flop</a:t>
            </a:r>
            <a:endParaRPr lang="en-IN" sz="4000" b="1" dirty="0"/>
          </a:p>
        </p:txBody>
      </p:sp>
      <p:sp>
        <p:nvSpPr>
          <p:cNvPr id="12" name="TextBox 11">
            <a:extLst>
              <a:ext uri="{FF2B5EF4-FFF2-40B4-BE49-F238E27FC236}">
                <a16:creationId xmlns:a16="http://schemas.microsoft.com/office/drawing/2014/main" id="{A34B4C59-715B-43C7-B9AA-8BCC139FCEA2}"/>
              </a:ext>
            </a:extLst>
          </p:cNvPr>
          <p:cNvSpPr txBox="1"/>
          <p:nvPr/>
        </p:nvSpPr>
        <p:spPr>
          <a:xfrm>
            <a:off x="1492885" y="1521533"/>
            <a:ext cx="14466728" cy="2308324"/>
          </a:xfrm>
          <a:prstGeom prst="rect">
            <a:avLst/>
          </a:prstGeom>
          <a:noFill/>
        </p:spPr>
        <p:txBody>
          <a:bodyPr wrap="square">
            <a:spAutoFit/>
          </a:bodyPr>
          <a:lstStyle/>
          <a:p>
            <a:pPr algn="l"/>
            <a:r>
              <a:rPr lang="en-US" sz="2400" b="1" i="0" dirty="0">
                <a:effectLst/>
                <a:latin typeface="Open Sans" panose="020B0606030504020204" pitchFamily="34" charset="0"/>
              </a:rPr>
              <a:t>Introduction</a:t>
            </a:r>
          </a:p>
          <a:p>
            <a:pPr algn="l"/>
            <a:endParaRPr lang="en-US" sz="2400" b="1" i="0" dirty="0">
              <a:effectLst/>
              <a:latin typeface="Open Sans" panose="020B0606030504020204" pitchFamily="34" charset="0"/>
            </a:endParaRPr>
          </a:p>
          <a:p>
            <a:pPr algn="l"/>
            <a:r>
              <a:rPr lang="en-US" sz="2400" b="0" i="0" dirty="0">
                <a:effectLst/>
                <a:latin typeface="Open Sans" panose="020B0606030504020204" pitchFamily="34" charset="0"/>
              </a:rPr>
              <a:t>JK flip – flop is named after Jack Kilby, the electrical engineer who invented </a:t>
            </a:r>
            <a:r>
              <a:rPr lang="en-US" sz="2400" dirty="0">
                <a:latin typeface="Open Sans" panose="020B0606030504020204" pitchFamily="34" charset="0"/>
              </a:rPr>
              <a:t>it</a:t>
            </a:r>
            <a:r>
              <a:rPr lang="en-US" sz="2400" b="0" i="0" dirty="0">
                <a:effectLst/>
                <a:latin typeface="Open Sans" panose="020B0606030504020204" pitchFamily="34" charset="0"/>
              </a:rPr>
              <a:t>. </a:t>
            </a:r>
          </a:p>
          <a:p>
            <a:pPr algn="l"/>
            <a:r>
              <a:rPr lang="en-US" sz="2400" b="0" i="0" dirty="0">
                <a:effectLst/>
                <a:latin typeface="Open Sans" panose="020B0606030504020204" pitchFamily="34" charset="0"/>
              </a:rPr>
              <a:t>A JK flip – flop is called a Universal Programmable flip – flop because, using its inputs J, K Preset and Clear, function of any other flip – flop can be imitated.</a:t>
            </a:r>
          </a:p>
          <a:p>
            <a:pPr algn="l"/>
            <a:r>
              <a:rPr lang="en-US" sz="2400" b="0" i="0" dirty="0">
                <a:effectLst/>
                <a:latin typeface="Open Sans" panose="020B0606030504020204" pitchFamily="34" charset="0"/>
              </a:rPr>
              <a:t>A JK flip – flop is the modification of SR flip – flop with no illegal state or values .</a:t>
            </a:r>
          </a:p>
        </p:txBody>
      </p:sp>
      <p:pic>
        <p:nvPicPr>
          <p:cNvPr id="1026" name="Picture 2" descr=".JK Block diagram">
            <a:extLst>
              <a:ext uri="{FF2B5EF4-FFF2-40B4-BE49-F238E27FC236}">
                <a16:creationId xmlns:a16="http://schemas.microsoft.com/office/drawing/2014/main" id="{7CBBE20F-CE9A-445E-9481-6E518074A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311" y="4688848"/>
            <a:ext cx="5393376" cy="429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3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1" name="TextBox 10">
            <a:extLst>
              <a:ext uri="{FF2B5EF4-FFF2-40B4-BE49-F238E27FC236}">
                <a16:creationId xmlns:a16="http://schemas.microsoft.com/office/drawing/2014/main" id="{B55DD7D2-783D-4C64-B1EB-C3FEF8C0225C}"/>
              </a:ext>
            </a:extLst>
          </p:cNvPr>
          <p:cNvSpPr txBox="1"/>
          <p:nvPr/>
        </p:nvSpPr>
        <p:spPr>
          <a:xfrm>
            <a:off x="1492885" y="145792"/>
            <a:ext cx="14718121" cy="3662541"/>
          </a:xfrm>
          <a:prstGeom prst="rect">
            <a:avLst/>
          </a:prstGeom>
          <a:noFill/>
        </p:spPr>
        <p:txBody>
          <a:bodyPr wrap="square">
            <a:spAutoFit/>
          </a:bodyPr>
          <a:lstStyle/>
          <a:p>
            <a:pPr algn="ctr"/>
            <a:r>
              <a:rPr lang="en-US" sz="4000" b="1" i="0" dirty="0">
                <a:effectLst/>
                <a:latin typeface="Open Sans" panose="020B0606030504020204" pitchFamily="34" charset="0"/>
              </a:rPr>
              <a:t>JK flip flop Logic Diagram</a:t>
            </a:r>
          </a:p>
          <a:p>
            <a:pPr algn="ctr"/>
            <a:endParaRPr lang="en-US" sz="2400" b="1" dirty="0">
              <a:latin typeface="Open Sans" panose="020B0606030504020204" pitchFamily="34" charset="0"/>
            </a:endParaRPr>
          </a:p>
          <a:p>
            <a:pPr algn="ctr"/>
            <a:endParaRPr lang="en-US" sz="2400" b="1" i="0" dirty="0">
              <a:effectLst/>
              <a:latin typeface="Open Sans" panose="020B0606030504020204" pitchFamily="34" charset="0"/>
            </a:endParaRPr>
          </a:p>
          <a:p>
            <a:pPr algn="l"/>
            <a:r>
              <a:rPr lang="en-US" sz="2400" b="0" i="0" dirty="0">
                <a:effectLst/>
                <a:latin typeface="Open Sans" panose="020B0606030504020204" pitchFamily="34" charset="0"/>
              </a:rPr>
              <a:t>JK flip – flop logic diagram is shown in the below figure. JK flip – flop is a modified version of SR flip – flop. Logic diagram consists of  four input NAND gates and the inputs are replaced with J and K from S and R.</a:t>
            </a:r>
          </a:p>
          <a:p>
            <a:pPr algn="l"/>
            <a:r>
              <a:rPr lang="en-US" sz="2400" b="0" i="0" dirty="0">
                <a:effectLst/>
                <a:latin typeface="Open Sans" panose="020B0606030504020204" pitchFamily="34" charset="0"/>
              </a:rPr>
              <a:t>The design of the JK flip – flop is such that the three inputs to one NAND gate are J, clock signal along with a feedback signal from Q’ and the three inputs to the other NAND are K, clock signal along with a feedback signal from Q. This arrangement eliminates the indeterminate state in SR flip – flop.</a:t>
            </a:r>
          </a:p>
        </p:txBody>
      </p:sp>
      <p:pic>
        <p:nvPicPr>
          <p:cNvPr id="2050" name="Picture 2" descr="jk">
            <a:extLst>
              <a:ext uri="{FF2B5EF4-FFF2-40B4-BE49-F238E27FC236}">
                <a16:creationId xmlns:a16="http://schemas.microsoft.com/office/drawing/2014/main" id="{1C2A94C2-F155-47EB-9D9D-BA62798EC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715" y="4534139"/>
            <a:ext cx="771457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16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DDBD1552-97C2-4769-8EBA-3C6AE5E239CB}"/>
              </a:ext>
            </a:extLst>
          </p:cNvPr>
          <p:cNvSpPr txBox="1"/>
          <p:nvPr/>
        </p:nvSpPr>
        <p:spPr>
          <a:xfrm>
            <a:off x="5029200" y="55175"/>
            <a:ext cx="7525681" cy="707886"/>
          </a:xfrm>
          <a:prstGeom prst="rect">
            <a:avLst/>
          </a:prstGeom>
          <a:noFill/>
        </p:spPr>
        <p:txBody>
          <a:bodyPr wrap="square" rtlCol="0">
            <a:spAutoFit/>
          </a:bodyPr>
          <a:lstStyle/>
          <a:p>
            <a:pPr algn="ctr"/>
            <a:r>
              <a:rPr lang="en-US" sz="4000" b="1" dirty="0"/>
              <a:t>State Table and Excitation Table</a:t>
            </a:r>
            <a:endParaRPr lang="en-IN" sz="4000" b="1" dirty="0"/>
          </a:p>
        </p:txBody>
      </p:sp>
      <p:pic>
        <p:nvPicPr>
          <p:cNvPr id="11" name="Picture 3">
            <a:extLst>
              <a:ext uri="{FF2B5EF4-FFF2-40B4-BE49-F238E27FC236}">
                <a16:creationId xmlns:a16="http://schemas.microsoft.com/office/drawing/2014/main" id="{7BEBBFDA-BEBC-4199-9253-0D257F0619AD}"/>
              </a:ext>
            </a:extLst>
          </p:cNvPr>
          <p:cNvPicPr>
            <a:picLocks noChangeAspect="1" noChangeArrowheads="1"/>
          </p:cNvPicPr>
          <p:nvPr/>
        </p:nvPicPr>
        <p:blipFill>
          <a:blip r:embed="rId2" cstate="print"/>
          <a:srcRect/>
          <a:stretch>
            <a:fillRect/>
          </a:stretch>
        </p:blipFill>
        <p:spPr bwMode="auto">
          <a:xfrm>
            <a:off x="9314317" y="1588870"/>
            <a:ext cx="6481127" cy="3888676"/>
          </a:xfrm>
          <a:prstGeom prst="rect">
            <a:avLst/>
          </a:prstGeom>
          <a:noFill/>
          <a:ln w="9525">
            <a:noFill/>
            <a:miter lim="800000"/>
            <a:headEnd/>
            <a:tailEnd/>
          </a:ln>
        </p:spPr>
      </p:pic>
      <p:pic>
        <p:nvPicPr>
          <p:cNvPr id="12" name="Picture 2">
            <a:extLst>
              <a:ext uri="{FF2B5EF4-FFF2-40B4-BE49-F238E27FC236}">
                <a16:creationId xmlns:a16="http://schemas.microsoft.com/office/drawing/2014/main" id="{0472619F-ED34-4C00-A254-48B4C1E1D1B3}"/>
              </a:ext>
            </a:extLst>
          </p:cNvPr>
          <p:cNvPicPr>
            <a:picLocks noChangeAspect="1" noChangeArrowheads="1"/>
          </p:cNvPicPr>
          <p:nvPr/>
        </p:nvPicPr>
        <p:blipFill>
          <a:blip r:embed="rId3" cstate="print"/>
          <a:srcRect/>
          <a:stretch>
            <a:fillRect/>
          </a:stretch>
        </p:blipFill>
        <p:spPr bwMode="auto">
          <a:xfrm>
            <a:off x="11506200" y="6345251"/>
            <a:ext cx="5996007" cy="3104442"/>
          </a:xfrm>
          <a:prstGeom prst="rect">
            <a:avLst/>
          </a:prstGeom>
          <a:noFill/>
          <a:ln w="9525">
            <a:noFill/>
            <a:miter lim="800000"/>
            <a:headEnd/>
            <a:tailEnd/>
          </a:ln>
        </p:spPr>
      </p:pic>
      <p:sp>
        <p:nvSpPr>
          <p:cNvPr id="18" name="TextBox 17">
            <a:extLst>
              <a:ext uri="{FF2B5EF4-FFF2-40B4-BE49-F238E27FC236}">
                <a16:creationId xmlns:a16="http://schemas.microsoft.com/office/drawing/2014/main" id="{85CAE21C-7BB9-4732-8FED-93164D2608C0}"/>
              </a:ext>
            </a:extLst>
          </p:cNvPr>
          <p:cNvSpPr txBox="1"/>
          <p:nvPr/>
        </p:nvSpPr>
        <p:spPr>
          <a:xfrm>
            <a:off x="360429" y="2533214"/>
            <a:ext cx="8613255" cy="1938992"/>
          </a:xfrm>
          <a:prstGeom prst="rect">
            <a:avLst/>
          </a:prstGeom>
          <a:noFill/>
        </p:spPr>
        <p:txBody>
          <a:bodyPr wrap="square">
            <a:spAutoFit/>
          </a:bodyPr>
          <a:lstStyle/>
          <a:p>
            <a:r>
              <a:rPr lang="en-US" sz="2400" dirty="0"/>
              <a:t>NC= No Change</a:t>
            </a:r>
            <a:br>
              <a:rPr lang="en-US" sz="2400" dirty="0"/>
            </a:br>
            <a:r>
              <a:rPr lang="en-US" sz="2400" dirty="0"/>
              <a:t>In row 1 Ck (clock) can be 0 or 1 and input  in form of S,R can be anything there will be no change in output .</a:t>
            </a:r>
            <a:br>
              <a:rPr lang="en-US" sz="2400" dirty="0"/>
            </a:br>
            <a:r>
              <a:rPr lang="en-US" sz="2400" dirty="0"/>
              <a:t>Other than that ck is going to be 1 and input and output is same as Set-Reset Latch.</a:t>
            </a:r>
            <a:endParaRPr lang="en-IN" sz="2400" dirty="0"/>
          </a:p>
        </p:txBody>
      </p:sp>
      <p:sp>
        <p:nvSpPr>
          <p:cNvPr id="23" name="TextBox 22">
            <a:extLst>
              <a:ext uri="{FF2B5EF4-FFF2-40B4-BE49-F238E27FC236}">
                <a16:creationId xmlns:a16="http://schemas.microsoft.com/office/drawing/2014/main" id="{F8E1962B-09B6-4E17-94AF-80ED4E2785DB}"/>
              </a:ext>
            </a:extLst>
          </p:cNvPr>
          <p:cNvSpPr txBox="1"/>
          <p:nvPr/>
        </p:nvSpPr>
        <p:spPr>
          <a:xfrm>
            <a:off x="2667000" y="7577499"/>
            <a:ext cx="9144000" cy="830997"/>
          </a:xfrm>
          <a:prstGeom prst="rect">
            <a:avLst/>
          </a:prstGeom>
          <a:noFill/>
        </p:spPr>
        <p:txBody>
          <a:bodyPr wrap="square">
            <a:spAutoFit/>
          </a:bodyPr>
          <a:lstStyle/>
          <a:p>
            <a:r>
              <a:rPr lang="en-US" sz="2400" dirty="0"/>
              <a:t>From (t) To (t+1) is denoted by Q(t) and Q(t+1) respectively and the excitation table can be created using characteristic table.</a:t>
            </a:r>
            <a:endParaRPr lang="en-IN" sz="2400" dirty="0"/>
          </a:p>
        </p:txBody>
      </p:sp>
    </p:spTree>
    <p:extLst>
      <p:ext uri="{BB962C8B-B14F-4D97-AF65-F5344CB8AC3E}">
        <p14:creationId xmlns:p14="http://schemas.microsoft.com/office/powerpoint/2010/main" val="385230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1" name="TextBox 10">
            <a:extLst>
              <a:ext uri="{FF2B5EF4-FFF2-40B4-BE49-F238E27FC236}">
                <a16:creationId xmlns:a16="http://schemas.microsoft.com/office/drawing/2014/main" id="{55C3ECE8-312C-4F47-8D64-903A49E80D8C}"/>
              </a:ext>
            </a:extLst>
          </p:cNvPr>
          <p:cNvSpPr txBox="1"/>
          <p:nvPr/>
        </p:nvSpPr>
        <p:spPr>
          <a:xfrm>
            <a:off x="1756719" y="110443"/>
            <a:ext cx="13816285" cy="8463855"/>
          </a:xfrm>
          <a:prstGeom prst="rect">
            <a:avLst/>
          </a:prstGeom>
          <a:noFill/>
        </p:spPr>
        <p:txBody>
          <a:bodyPr wrap="square">
            <a:spAutoFit/>
          </a:bodyPr>
          <a:lstStyle/>
          <a:p>
            <a:pPr algn="ctr"/>
            <a:r>
              <a:rPr lang="en-US" sz="4000" b="1" i="0" dirty="0">
                <a:effectLst/>
                <a:latin typeface="Open Sans" panose="020B0606030504020204" pitchFamily="34" charset="0"/>
              </a:rPr>
              <a:t>Operation</a:t>
            </a:r>
          </a:p>
          <a:p>
            <a:pPr algn="ctr"/>
            <a:endParaRPr lang="en-US" sz="2400" b="1" dirty="0">
              <a:latin typeface="Open Sans" panose="020B0606030504020204" pitchFamily="34" charset="0"/>
            </a:endParaRPr>
          </a:p>
          <a:p>
            <a:pPr algn="ctr"/>
            <a:endParaRPr lang="en-US" sz="2400" b="1" i="0" dirty="0">
              <a:effectLst/>
              <a:latin typeface="Open Sans" panose="020B0606030504020204" pitchFamily="34" charset="0"/>
            </a:endParaRPr>
          </a:p>
          <a:p>
            <a:pPr algn="l" fontAlgn="base">
              <a:buFont typeface="Arial" panose="020B0604020202020204" pitchFamily="34" charset="0"/>
              <a:buChar char="•"/>
            </a:pPr>
            <a:r>
              <a:rPr lang="en-US" sz="2400" b="1" i="0" dirty="0">
                <a:effectLst/>
                <a:latin typeface="inherit"/>
              </a:rPr>
              <a:t>Case  1 : When both the inputs J and K are LOW, then Q returns its previous state value i.e. it holds the previous data.</a:t>
            </a:r>
          </a:p>
          <a:p>
            <a:pPr algn="l"/>
            <a:r>
              <a:rPr lang="en-US" sz="2400" b="0" i="0" dirty="0">
                <a:effectLst/>
                <a:latin typeface="Open Sans" panose="020B0606030504020204" pitchFamily="34" charset="0"/>
              </a:rPr>
              <a:t>When we apply a clock pulse to the J K flip flop and the J input is low then irrespective of the other NAND gates, the NAND gate-1 output becomes HIGH. In the same manner, if the K input is low then output of NAND gate-2 is also HIGH. So thus the output remains in the same state i.e. no change in the state of flip flop.</a:t>
            </a:r>
          </a:p>
          <a:p>
            <a:pPr algn="l"/>
            <a:endParaRPr lang="en-US" sz="2400" b="0" i="0" dirty="0">
              <a:effectLst/>
              <a:latin typeface="Open Sans" panose="020B0606030504020204" pitchFamily="34" charset="0"/>
            </a:endParaRPr>
          </a:p>
          <a:p>
            <a:pPr algn="l" fontAlgn="base">
              <a:buFont typeface="Arial" panose="020B0604020202020204" pitchFamily="34" charset="0"/>
              <a:buChar char="•"/>
            </a:pPr>
            <a:r>
              <a:rPr lang="en-US" sz="2400" b="1" i="0" dirty="0">
                <a:effectLst/>
                <a:latin typeface="inherit"/>
              </a:rPr>
              <a:t>Case  2 : When J is LOW and K is HIGH, then flip flop will be in Reset state i.e. Q = 0, Q’ = 1.</a:t>
            </a:r>
          </a:p>
          <a:p>
            <a:pPr algn="l"/>
            <a:r>
              <a:rPr lang="en-US" sz="2400" b="0" i="0" dirty="0">
                <a:effectLst/>
                <a:latin typeface="Open Sans" panose="020B0606030504020204" pitchFamily="34" charset="0"/>
              </a:rPr>
              <a:t>When we apply a clock pulse to the J K flip flop and the inputs are J is low and K is high the output of the NAND gate connected to J input becomes 1. Then Q becomes 0. This will reset the flip flop again to its previous state. So the Flip flop will be in RESET state.</a:t>
            </a:r>
          </a:p>
          <a:p>
            <a:pPr algn="l"/>
            <a:endParaRPr lang="en-US" sz="2400" b="0" i="0" dirty="0">
              <a:effectLst/>
              <a:latin typeface="Open Sans" panose="020B0606030504020204" pitchFamily="34" charset="0"/>
            </a:endParaRPr>
          </a:p>
          <a:p>
            <a:pPr algn="l" fontAlgn="base">
              <a:buFont typeface="Arial" panose="020B0604020202020204" pitchFamily="34" charset="0"/>
              <a:buChar char="•"/>
            </a:pPr>
            <a:r>
              <a:rPr lang="en-US" sz="2400" b="1" i="0" dirty="0">
                <a:effectLst/>
                <a:latin typeface="inherit"/>
              </a:rPr>
              <a:t>Case  3 : When J is HIGH and K is LOW, then flip – flop will be in Set state i.e. Q = 1, Q’ = 0</a:t>
            </a:r>
          </a:p>
          <a:p>
            <a:pPr algn="l"/>
            <a:r>
              <a:rPr lang="en-US" sz="2400" b="0" i="0" dirty="0">
                <a:effectLst/>
                <a:latin typeface="Open Sans" panose="020B0606030504020204" pitchFamily="34" charset="0"/>
              </a:rPr>
              <a:t>When we apply a clock pulse to the J K flip flop and the inputs are J is high and K is low the output of the NAND gate connected to K input becomes 1. Then Q’ becomes 0. This will set the flip flop with the high clock input. So the Flip flop will be in SET state.</a:t>
            </a:r>
          </a:p>
          <a:p>
            <a:pPr algn="l"/>
            <a:endParaRPr lang="en-US" sz="2400" b="0" i="0" dirty="0">
              <a:effectLst/>
              <a:latin typeface="Open Sans" panose="020B0606030504020204" pitchFamily="34" charset="0"/>
            </a:endParaRPr>
          </a:p>
          <a:p>
            <a:pPr algn="l" fontAlgn="base">
              <a:buFont typeface="Arial" panose="020B0604020202020204" pitchFamily="34" charset="0"/>
              <a:buChar char="•"/>
            </a:pPr>
            <a:r>
              <a:rPr lang="en-US" sz="2400" b="1" i="0" dirty="0">
                <a:effectLst/>
                <a:latin typeface="inherit"/>
              </a:rPr>
              <a:t>Case  4 : When both the inputs J and K are HIGH, then flip – flop is in Toggle state. This means that the output will complement of the previous state.</a:t>
            </a:r>
          </a:p>
        </p:txBody>
      </p:sp>
    </p:spTree>
    <p:extLst>
      <p:ext uri="{BB962C8B-B14F-4D97-AF65-F5344CB8AC3E}">
        <p14:creationId xmlns:p14="http://schemas.microsoft.com/office/powerpoint/2010/main" val="2936349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Rectangle 12">
            <a:extLst>
              <a:ext uri="{FF2B5EF4-FFF2-40B4-BE49-F238E27FC236}">
                <a16:creationId xmlns:a16="http://schemas.microsoft.com/office/drawing/2014/main" id="{9D54FE6A-7BE6-4D87-9C0C-5EF03FD6E516}"/>
              </a:ext>
            </a:extLst>
          </p:cNvPr>
          <p:cNvSpPr/>
          <p:nvPr/>
        </p:nvSpPr>
        <p:spPr>
          <a:xfrm>
            <a:off x="8511751" y="264156"/>
            <a:ext cx="4325608" cy="707886"/>
          </a:xfrm>
          <a:prstGeom prst="rect">
            <a:avLst/>
          </a:prstGeom>
        </p:spPr>
        <p:txBody>
          <a:bodyPr wrap="none">
            <a:spAutoFit/>
          </a:bodyPr>
          <a:lstStyle/>
          <a:p>
            <a:r>
              <a:rPr lang="en-US" sz="4000" b="1" dirty="0"/>
              <a:t>Characteristic Table</a:t>
            </a:r>
          </a:p>
        </p:txBody>
      </p:sp>
      <p:graphicFrame>
        <p:nvGraphicFramePr>
          <p:cNvPr id="16" name="Table 15">
            <a:extLst>
              <a:ext uri="{FF2B5EF4-FFF2-40B4-BE49-F238E27FC236}">
                <a16:creationId xmlns:a16="http://schemas.microsoft.com/office/drawing/2014/main" id="{0424A9CB-3232-4554-A247-31700E275A39}"/>
              </a:ext>
            </a:extLst>
          </p:cNvPr>
          <p:cNvGraphicFramePr>
            <a:graphicFrameLocks noGrp="1"/>
          </p:cNvGraphicFramePr>
          <p:nvPr>
            <p:extLst>
              <p:ext uri="{D42A27DB-BD31-4B8C-83A1-F6EECF244321}">
                <p14:modId xmlns:p14="http://schemas.microsoft.com/office/powerpoint/2010/main" val="423797840"/>
              </p:ext>
            </p:extLst>
          </p:nvPr>
        </p:nvGraphicFramePr>
        <p:xfrm>
          <a:off x="2470272" y="2258992"/>
          <a:ext cx="5987928" cy="5475304"/>
        </p:xfrm>
        <a:graphic>
          <a:graphicData uri="http://schemas.openxmlformats.org/drawingml/2006/table">
            <a:tbl>
              <a:tblPr/>
              <a:tblGrid>
                <a:gridCol w="1496982">
                  <a:extLst>
                    <a:ext uri="{9D8B030D-6E8A-4147-A177-3AD203B41FA5}">
                      <a16:colId xmlns:a16="http://schemas.microsoft.com/office/drawing/2014/main" val="20000"/>
                    </a:ext>
                  </a:extLst>
                </a:gridCol>
                <a:gridCol w="1496982">
                  <a:extLst>
                    <a:ext uri="{9D8B030D-6E8A-4147-A177-3AD203B41FA5}">
                      <a16:colId xmlns:a16="http://schemas.microsoft.com/office/drawing/2014/main" val="20001"/>
                    </a:ext>
                  </a:extLst>
                </a:gridCol>
                <a:gridCol w="1496982">
                  <a:extLst>
                    <a:ext uri="{9D8B030D-6E8A-4147-A177-3AD203B41FA5}">
                      <a16:colId xmlns:a16="http://schemas.microsoft.com/office/drawing/2014/main" val="20002"/>
                    </a:ext>
                  </a:extLst>
                </a:gridCol>
                <a:gridCol w="1496982">
                  <a:extLst>
                    <a:ext uri="{9D8B030D-6E8A-4147-A177-3AD203B41FA5}">
                      <a16:colId xmlns:a16="http://schemas.microsoft.com/office/drawing/2014/main" val="20003"/>
                    </a:ext>
                  </a:extLst>
                </a:gridCol>
              </a:tblGrid>
              <a:tr h="601682">
                <a:tc>
                  <a:txBody>
                    <a:bodyPr/>
                    <a:lstStyle/>
                    <a:p>
                      <a:pPr algn="ctr" fontAlgn="b"/>
                      <a:r>
                        <a:rPr lang="en-US" sz="2000" b="1" i="0" u="none" strike="noStrike">
                          <a:solidFill>
                            <a:srgbClr val="000000"/>
                          </a:solidFill>
                          <a:latin typeface="Calibri"/>
                        </a:rPr>
                        <a:t>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000" b="1" i="0" u="none" strike="noStrike">
                          <a:solidFill>
                            <a:srgbClr val="000000"/>
                          </a:solidFill>
                          <a:latin typeface="Calibri"/>
                        </a:rPr>
                        <a:t>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000" b="1" i="0" u="none" strike="noStrike">
                          <a:solidFill>
                            <a:srgbClr val="000000"/>
                          </a:solidFill>
                          <a:latin typeface="Calibri"/>
                        </a:rPr>
                        <a:t>Q(t)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000" b="1" i="0" u="none" strike="noStrike">
                          <a:solidFill>
                            <a:srgbClr val="000000"/>
                          </a:solidFill>
                          <a:latin typeface="Calibri"/>
                        </a:rPr>
                        <a:t>Q(t+1)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01682">
                <a:tc>
                  <a:txBody>
                    <a:bodyPr/>
                    <a:lstStyle/>
                    <a:p>
                      <a:pPr algn="ctr" fontAlgn="b"/>
                      <a:r>
                        <a:rPr lang="en-US" sz="2000" b="0" i="0" u="none" strike="noStrike">
                          <a:solidFill>
                            <a:srgbClr val="000000"/>
                          </a:solidFill>
                          <a:latin typeface="Calibri"/>
                        </a:rPr>
                        <a:t>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1765">
                <a:tc>
                  <a:txBody>
                    <a:bodyPr/>
                    <a:lstStyle/>
                    <a:p>
                      <a:pPr algn="ctr" fontAlgn="b"/>
                      <a:r>
                        <a:rPr lang="en-US" sz="2000" b="0" i="0" u="none" strike="noStrike">
                          <a:solidFill>
                            <a:srgbClr val="000000"/>
                          </a:solidFill>
                          <a:latin typeface="Calibri"/>
                        </a:rPr>
                        <a:t>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1682">
                <a:tc>
                  <a:txBody>
                    <a:bodyPr/>
                    <a:lstStyle/>
                    <a:p>
                      <a:pPr algn="ctr" fontAlgn="b"/>
                      <a:r>
                        <a:rPr lang="en-US" sz="2000" b="0" i="0" u="none" strike="noStrike">
                          <a:solidFill>
                            <a:srgbClr val="000000"/>
                          </a:solidFill>
                          <a:latin typeface="Calibri"/>
                        </a:rPr>
                        <a:t>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1682">
                <a:tc>
                  <a:txBody>
                    <a:bodyPr/>
                    <a:lstStyle/>
                    <a:p>
                      <a:pPr algn="ctr" fontAlgn="b"/>
                      <a:r>
                        <a:rPr lang="en-US" sz="2000" b="0" i="0" u="none" strike="noStrike">
                          <a:solidFill>
                            <a:srgbClr val="000000"/>
                          </a:solidFill>
                          <a:latin typeface="Calibri"/>
                        </a:rPr>
                        <a:t>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1682">
                <a:tc>
                  <a:txBody>
                    <a:bodyPr/>
                    <a:lstStyle/>
                    <a:p>
                      <a:pPr algn="ctr" fontAlgn="b"/>
                      <a:r>
                        <a:rPr lang="en-US" sz="2000" b="0" i="0" u="none" strike="noStrike">
                          <a:solidFill>
                            <a:srgbClr val="000000"/>
                          </a:solidFill>
                          <a:latin typeface="Calibri"/>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01682">
                <a:tc>
                  <a:txBody>
                    <a:bodyPr/>
                    <a:lstStyle/>
                    <a:p>
                      <a:pPr algn="ctr" fontAlgn="b"/>
                      <a:r>
                        <a:rPr lang="en-US" sz="2000" b="0" i="0" u="none" strike="noStrike">
                          <a:solidFill>
                            <a:srgbClr val="000000"/>
                          </a:solidFill>
                          <a:latin typeface="Calibri"/>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01682">
                <a:tc>
                  <a:txBody>
                    <a:bodyPr/>
                    <a:lstStyle/>
                    <a:p>
                      <a:pPr algn="ctr" fontAlgn="b"/>
                      <a:r>
                        <a:rPr lang="en-US" sz="2000" b="0" i="0" u="none" strike="noStrike">
                          <a:solidFill>
                            <a:srgbClr val="000000"/>
                          </a:solidFill>
                          <a:latin typeface="Calibri"/>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X</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31765">
                <a:tc>
                  <a:txBody>
                    <a:bodyPr/>
                    <a:lstStyle/>
                    <a:p>
                      <a:pPr algn="ctr" fontAlgn="b"/>
                      <a:r>
                        <a:rPr lang="en-US" sz="2000" b="0" i="0" u="none" strike="noStrike">
                          <a:solidFill>
                            <a:srgbClr val="000000"/>
                          </a:solidFill>
                          <a:latin typeface="Calibri"/>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b"/>
                      <a:r>
                        <a:rPr lang="en-US" sz="20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X</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7" name="Picture 1">
            <a:extLst>
              <a:ext uri="{FF2B5EF4-FFF2-40B4-BE49-F238E27FC236}">
                <a16:creationId xmlns:a16="http://schemas.microsoft.com/office/drawing/2014/main" id="{8657C43F-A43C-43E4-9D34-B8002F35A4FD}"/>
              </a:ext>
            </a:extLst>
          </p:cNvPr>
          <p:cNvPicPr>
            <a:picLocks noChangeAspect="1" noChangeArrowheads="1"/>
          </p:cNvPicPr>
          <p:nvPr/>
        </p:nvPicPr>
        <p:blipFill>
          <a:blip r:embed="rId2" cstate="print"/>
          <a:srcRect/>
          <a:stretch>
            <a:fillRect/>
          </a:stretch>
        </p:blipFill>
        <p:spPr bwMode="auto">
          <a:xfrm>
            <a:off x="10591800" y="1714500"/>
            <a:ext cx="5105400" cy="3421327"/>
          </a:xfrm>
          <a:prstGeom prst="rect">
            <a:avLst/>
          </a:prstGeom>
          <a:noFill/>
          <a:ln w="9525">
            <a:noFill/>
            <a:miter lim="800000"/>
            <a:headEnd/>
            <a:tailEnd/>
          </a:ln>
        </p:spPr>
      </p:pic>
      <p:sp>
        <p:nvSpPr>
          <p:cNvPr id="18" name="TextBox 17">
            <a:extLst>
              <a:ext uri="{FF2B5EF4-FFF2-40B4-BE49-F238E27FC236}">
                <a16:creationId xmlns:a16="http://schemas.microsoft.com/office/drawing/2014/main" id="{CBC1DAFB-BC80-4AA1-B407-74DFB80EC7B1}"/>
              </a:ext>
            </a:extLst>
          </p:cNvPr>
          <p:cNvSpPr txBox="1"/>
          <p:nvPr/>
        </p:nvSpPr>
        <p:spPr>
          <a:xfrm>
            <a:off x="11198277" y="5853632"/>
            <a:ext cx="3968628" cy="523220"/>
          </a:xfrm>
          <a:prstGeom prst="rect">
            <a:avLst/>
          </a:prstGeom>
          <a:noFill/>
        </p:spPr>
        <p:txBody>
          <a:bodyPr wrap="square" rtlCol="0">
            <a:spAutoFit/>
          </a:bodyPr>
          <a:lstStyle/>
          <a:p>
            <a:r>
              <a:rPr lang="en-US" sz="2800" b="1" u="sng" dirty="0"/>
              <a:t>Characteristic equation</a:t>
            </a:r>
          </a:p>
        </p:txBody>
      </p:sp>
      <p:sp>
        <p:nvSpPr>
          <p:cNvPr id="19" name="TextBox 18">
            <a:extLst>
              <a:ext uri="{FF2B5EF4-FFF2-40B4-BE49-F238E27FC236}">
                <a16:creationId xmlns:a16="http://schemas.microsoft.com/office/drawing/2014/main" id="{2E76E365-F08B-45D1-AEDC-A2F9231B0AE7}"/>
              </a:ext>
            </a:extLst>
          </p:cNvPr>
          <p:cNvSpPr txBox="1"/>
          <p:nvPr/>
        </p:nvSpPr>
        <p:spPr>
          <a:xfrm>
            <a:off x="11051802" y="6858347"/>
            <a:ext cx="5257800" cy="707886"/>
          </a:xfrm>
          <a:prstGeom prst="rect">
            <a:avLst/>
          </a:prstGeom>
          <a:noFill/>
        </p:spPr>
        <p:txBody>
          <a:bodyPr wrap="square" rtlCol="0">
            <a:spAutoFit/>
          </a:bodyPr>
          <a:lstStyle/>
          <a:p>
            <a:r>
              <a:rPr lang="en-US" sz="4000" b="1" dirty="0"/>
              <a:t>Q(t+1)=R’ Q(t) + S</a:t>
            </a:r>
          </a:p>
        </p:txBody>
      </p:sp>
    </p:spTree>
    <p:extLst>
      <p:ext uri="{BB962C8B-B14F-4D97-AF65-F5344CB8AC3E}">
        <p14:creationId xmlns:p14="http://schemas.microsoft.com/office/powerpoint/2010/main" val="4292677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2" name="TextBox 1">
            <a:extLst>
              <a:ext uri="{FF2B5EF4-FFF2-40B4-BE49-F238E27FC236}">
                <a16:creationId xmlns:a16="http://schemas.microsoft.com/office/drawing/2014/main" id="{75AB603B-5C61-44FA-AC5C-B6708B2D53FE}"/>
              </a:ext>
            </a:extLst>
          </p:cNvPr>
          <p:cNvSpPr txBox="1"/>
          <p:nvPr/>
        </p:nvSpPr>
        <p:spPr>
          <a:xfrm>
            <a:off x="46199" y="35360"/>
            <a:ext cx="17830800" cy="2062103"/>
          </a:xfrm>
          <a:prstGeom prst="rect">
            <a:avLst/>
          </a:prstGeom>
          <a:noFill/>
        </p:spPr>
        <p:txBody>
          <a:bodyPr wrap="square" rtlCol="0">
            <a:spAutoFit/>
          </a:bodyPr>
          <a:lstStyle/>
          <a:p>
            <a:r>
              <a:rPr lang="en-IN" sz="3200" b="1" u="sng" dirty="0"/>
              <a:t>PART-A - EOC</a:t>
            </a:r>
            <a:br>
              <a:rPr lang="en-IN" sz="3200" dirty="0"/>
            </a:br>
            <a:endParaRPr lang="en-IN" sz="3200" dirty="0"/>
          </a:p>
          <a:p>
            <a:pPr marL="285750" indent="-285750">
              <a:buFont typeface="Arial" panose="020B0604020202020204" pitchFamily="34" charset="0"/>
              <a:buChar char="•"/>
            </a:pPr>
            <a:r>
              <a:rPr lang="en-IN" sz="3200" dirty="0"/>
              <a:t>Design and implement 16-bit HACK CPU</a:t>
            </a:r>
            <a:br>
              <a:rPr lang="en-IN" sz="3200" dirty="0"/>
            </a:br>
            <a:endParaRPr lang="en-IN" sz="3200" dirty="0"/>
          </a:p>
        </p:txBody>
      </p:sp>
      <p:pic>
        <p:nvPicPr>
          <p:cNvPr id="4" name="Picture 3">
            <a:extLst>
              <a:ext uri="{FF2B5EF4-FFF2-40B4-BE49-F238E27FC236}">
                <a16:creationId xmlns:a16="http://schemas.microsoft.com/office/drawing/2014/main" id="{6D9D402F-4BCD-4181-830B-249C7479D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478" y="0"/>
            <a:ext cx="3940321" cy="10287000"/>
          </a:xfrm>
          <a:prstGeom prst="rect">
            <a:avLst/>
          </a:prstGeom>
        </p:spPr>
      </p:pic>
      <p:sp>
        <p:nvSpPr>
          <p:cNvPr id="5" name="TextBox 4">
            <a:extLst>
              <a:ext uri="{FF2B5EF4-FFF2-40B4-BE49-F238E27FC236}">
                <a16:creationId xmlns:a16="http://schemas.microsoft.com/office/drawing/2014/main" id="{8B169045-BC7C-4F76-8162-17B8DC283339}"/>
              </a:ext>
            </a:extLst>
          </p:cNvPr>
          <p:cNvSpPr txBox="1"/>
          <p:nvPr/>
        </p:nvSpPr>
        <p:spPr>
          <a:xfrm>
            <a:off x="552216" y="4183955"/>
            <a:ext cx="8064656" cy="800219"/>
          </a:xfrm>
          <a:prstGeom prst="rect">
            <a:avLst/>
          </a:prstGeom>
          <a:noFill/>
        </p:spPr>
        <p:txBody>
          <a:bodyPr wrap="square" rtlCol="0">
            <a:spAutoFit/>
          </a:bodyPr>
          <a:lstStyle/>
          <a:p>
            <a:pPr algn="ctr"/>
            <a:r>
              <a:rPr lang="en-IN" sz="2800" dirty="0"/>
              <a:t>HDL Files in our folder required for making CPU</a:t>
            </a:r>
          </a:p>
          <a:p>
            <a:pPr algn="ctr"/>
            <a:endParaRPr lang="en-IN" dirty="0"/>
          </a:p>
        </p:txBody>
      </p:sp>
      <p:pic>
        <p:nvPicPr>
          <p:cNvPr id="7" name="Picture 6">
            <a:extLst>
              <a:ext uri="{FF2B5EF4-FFF2-40B4-BE49-F238E27FC236}">
                <a16:creationId xmlns:a16="http://schemas.microsoft.com/office/drawing/2014/main" id="{B932B8EC-1008-4563-8DAE-B64AE2F78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0629" y="3083803"/>
            <a:ext cx="3480505" cy="5229245"/>
          </a:xfrm>
          <a:prstGeom prst="rect">
            <a:avLst/>
          </a:prstGeom>
        </p:spPr>
      </p:pic>
    </p:spTree>
    <p:extLst>
      <p:ext uri="{BB962C8B-B14F-4D97-AF65-F5344CB8AC3E}">
        <p14:creationId xmlns:p14="http://schemas.microsoft.com/office/powerpoint/2010/main" val="178201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Title 1">
            <a:extLst>
              <a:ext uri="{FF2B5EF4-FFF2-40B4-BE49-F238E27FC236}">
                <a16:creationId xmlns:a16="http://schemas.microsoft.com/office/drawing/2014/main" id="{9BB3EA55-7954-4A96-9D98-6F227BBAB12B}"/>
              </a:ext>
            </a:extLst>
          </p:cNvPr>
          <p:cNvSpPr txBox="1">
            <a:spLocks/>
          </p:cNvSpPr>
          <p:nvPr/>
        </p:nvSpPr>
        <p:spPr>
          <a:xfrm>
            <a:off x="0" y="114300"/>
            <a:ext cx="18288000" cy="553998"/>
          </a:xfrm>
          <a:prstGeom prst="rect">
            <a:avLst/>
          </a:prstGeom>
        </p:spPr>
        <p:txBody>
          <a:bodyPr wrap="square" lIns="0" tIns="0" rIns="0" bIns="0">
            <a:spAutoFit/>
          </a:bodyPr>
          <a:lstStyle>
            <a:lvl1pPr>
              <a:defRPr sz="3600" b="1" i="0">
                <a:solidFill>
                  <a:srgbClr val="252826"/>
                </a:solidFill>
                <a:latin typeface="Trebuchet MS"/>
                <a:ea typeface="+mj-ea"/>
                <a:cs typeface="Trebuchet MS"/>
              </a:defRPr>
            </a:lvl1pPr>
          </a:lstStyle>
          <a:p>
            <a:pPr algn="ctr"/>
            <a:r>
              <a:rPr lang="en-US" kern="0">
                <a:latin typeface="Arial" panose="020B0604020202020204" pitchFamily="34" charset="0"/>
                <a:cs typeface="Arial" panose="020B0604020202020204" pitchFamily="34" charset="0"/>
              </a:rPr>
              <a:t>Race around condition</a:t>
            </a:r>
            <a:endParaRPr lang="en-US" kern="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C729F8F3-0129-42D5-A0DA-80283B465DF0}"/>
              </a:ext>
            </a:extLst>
          </p:cNvPr>
          <p:cNvSpPr txBox="1">
            <a:spLocks/>
          </p:cNvSpPr>
          <p:nvPr/>
        </p:nvSpPr>
        <p:spPr>
          <a:xfrm>
            <a:off x="4527073" y="1185530"/>
            <a:ext cx="13030200" cy="5490496"/>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2800" kern="0" dirty="0"/>
              <a:t>Occurs only in level triggered FF</a:t>
            </a:r>
          </a:p>
          <a:p>
            <a:pPr marL="457200" indent="-457200">
              <a:buFont typeface="Arial" panose="020B0604020202020204" pitchFamily="34" charset="0"/>
              <a:buChar char="•"/>
            </a:pPr>
            <a:r>
              <a:rPr lang="en-US" sz="2800" kern="0" dirty="0"/>
              <a:t>Toggling the output more than once during the clock pulse is called Race around condition</a:t>
            </a:r>
          </a:p>
          <a:p>
            <a:pPr marL="457200" indent="-457200">
              <a:buFont typeface="Arial" panose="020B0604020202020204" pitchFamily="34" charset="0"/>
              <a:buChar char="•"/>
            </a:pPr>
            <a:r>
              <a:rPr lang="en-US" sz="2800" kern="0" dirty="0"/>
              <a:t>Race around condition occurs in JK flip flop when both the inputs are 1 and the clock pulse width is greater than propagation delay of the FF</a:t>
            </a:r>
          </a:p>
          <a:p>
            <a:endParaRPr lang="en-US" sz="2800" kern="0" dirty="0"/>
          </a:p>
        </p:txBody>
      </p:sp>
      <p:pic>
        <p:nvPicPr>
          <p:cNvPr id="15" name="Picture 2">
            <a:extLst>
              <a:ext uri="{FF2B5EF4-FFF2-40B4-BE49-F238E27FC236}">
                <a16:creationId xmlns:a16="http://schemas.microsoft.com/office/drawing/2014/main" id="{4D3C4574-950B-4CFF-8EBE-8AFBAFE72831}"/>
              </a:ext>
            </a:extLst>
          </p:cNvPr>
          <p:cNvPicPr>
            <a:picLocks noChangeAspect="1" noChangeArrowheads="1"/>
          </p:cNvPicPr>
          <p:nvPr/>
        </p:nvPicPr>
        <p:blipFill>
          <a:blip r:embed="rId2" cstate="print"/>
          <a:srcRect/>
          <a:stretch>
            <a:fillRect/>
          </a:stretch>
        </p:blipFill>
        <p:spPr bwMode="auto">
          <a:xfrm>
            <a:off x="152400" y="4632284"/>
            <a:ext cx="8092473" cy="4634780"/>
          </a:xfrm>
          <a:prstGeom prst="rect">
            <a:avLst/>
          </a:prstGeom>
          <a:noFill/>
          <a:ln w="9525">
            <a:noFill/>
            <a:miter lim="800000"/>
            <a:headEnd/>
            <a:tailEnd/>
          </a:ln>
        </p:spPr>
      </p:pic>
      <p:sp>
        <p:nvSpPr>
          <p:cNvPr id="16" name="TextBox 15">
            <a:extLst>
              <a:ext uri="{FF2B5EF4-FFF2-40B4-BE49-F238E27FC236}">
                <a16:creationId xmlns:a16="http://schemas.microsoft.com/office/drawing/2014/main" id="{1C448CAC-A5D6-4FA4-AB4E-9D1C2F46EC83}"/>
              </a:ext>
            </a:extLst>
          </p:cNvPr>
          <p:cNvSpPr txBox="1"/>
          <p:nvPr/>
        </p:nvSpPr>
        <p:spPr>
          <a:xfrm>
            <a:off x="8605491" y="3988025"/>
            <a:ext cx="7948537" cy="4832092"/>
          </a:xfrm>
          <a:prstGeom prst="rect">
            <a:avLst/>
          </a:prstGeom>
          <a:noFill/>
        </p:spPr>
        <p:txBody>
          <a:bodyPr wrap="square">
            <a:spAutoFit/>
          </a:bodyPr>
          <a:lstStyle/>
          <a:p>
            <a:pPr marL="457200" indent="-457200">
              <a:buFont typeface="Arial" panose="020B0604020202020204" pitchFamily="34" charset="0"/>
              <a:buChar char="•"/>
            </a:pPr>
            <a:r>
              <a:rPr lang="en-US" sz="2800" dirty="0"/>
              <a:t>At level 1 it can be seen that previous input of J and K == 0 and Q(t) == 0 and current input is == 0 and Q(t+1) == 0(as for J,K ==0 output remains same as previous output).</a:t>
            </a:r>
          </a:p>
          <a:p>
            <a:pPr marL="457200" indent="-457200">
              <a:buFont typeface="Arial" panose="020B0604020202020204" pitchFamily="34" charset="0"/>
              <a:buChar char="•"/>
            </a:pPr>
            <a:r>
              <a:rPr lang="en-US" sz="2800" dirty="0"/>
              <a:t>From output diagram , it can be seen that at an instant output is changing regularly and this condition is called as race around condition.</a:t>
            </a:r>
          </a:p>
          <a:p>
            <a:pPr marL="457200" indent="-457200">
              <a:buFont typeface="Arial" panose="020B0604020202020204" pitchFamily="34" charset="0"/>
              <a:buChar char="•"/>
            </a:pPr>
            <a:r>
              <a:rPr lang="en-US" sz="2800" dirty="0"/>
              <a:t>At 4</a:t>
            </a:r>
            <a:r>
              <a:rPr lang="en-US" sz="2800" baseline="30000" dirty="0"/>
              <a:t>th</a:t>
            </a:r>
            <a:r>
              <a:rPr lang="en-US" sz="2800" dirty="0"/>
              <a:t> level 1 we can see that input J and K == 1 and toggling is happening which cause some propagation delay (del(t)) and width of del(t) is less than width of clock pulse .</a:t>
            </a:r>
            <a:endParaRPr lang="en-IN" sz="2800" dirty="0"/>
          </a:p>
        </p:txBody>
      </p:sp>
    </p:spTree>
    <p:extLst>
      <p:ext uri="{BB962C8B-B14F-4D97-AF65-F5344CB8AC3E}">
        <p14:creationId xmlns:p14="http://schemas.microsoft.com/office/powerpoint/2010/main" val="409035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762000" y="33876"/>
            <a:ext cx="18288000" cy="574039"/>
          </a:xfrm>
        </p:spPr>
        <p:txBody>
          <a:bodyPr/>
          <a:lstStyle/>
          <a:p>
            <a:pPr algn="ctr"/>
            <a:r>
              <a:rPr lang="en-US" dirty="0">
                <a:latin typeface="Arial" panose="020B0604020202020204" pitchFamily="34" charset="0"/>
                <a:cs typeface="Arial" panose="020B0604020202020204" pitchFamily="34" charset="0"/>
              </a:rPr>
              <a:t>Overcoming Race around Condition</a:t>
            </a:r>
            <a:endParaRPr lang="en-IN" dirty="0">
              <a:latin typeface="Arial" panose="020B0604020202020204" pitchFamily="34" charset="0"/>
              <a:cs typeface="Arial" panose="020B0604020202020204" pitchFamily="34" charset="0"/>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Content Placeholder 2">
            <a:extLst>
              <a:ext uri="{FF2B5EF4-FFF2-40B4-BE49-F238E27FC236}">
                <a16:creationId xmlns:a16="http://schemas.microsoft.com/office/drawing/2014/main" id="{B5108356-4F4B-492B-9949-FC8E4209185F}"/>
              </a:ext>
            </a:extLst>
          </p:cNvPr>
          <p:cNvSpPr txBox="1">
            <a:spLocks/>
          </p:cNvSpPr>
          <p:nvPr/>
        </p:nvSpPr>
        <p:spPr>
          <a:xfrm>
            <a:off x="609600" y="4229100"/>
            <a:ext cx="16916400" cy="5334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ctr">
              <a:buFont typeface="Arial" panose="020B0604020202020204" pitchFamily="34" charset="0"/>
              <a:buChar char="•"/>
            </a:pPr>
            <a:r>
              <a:rPr lang="en-US" sz="3200" kern="0" dirty="0">
                <a:solidFill>
                  <a:sysClr val="windowText" lastClr="000000"/>
                </a:solidFill>
              </a:rPr>
              <a:t>By using edge triggered flip flop . For example D-Flip Flop</a:t>
            </a:r>
          </a:p>
          <a:p>
            <a:pPr algn="ctr"/>
            <a:endParaRPr lang="en-US" sz="3200" kern="0" dirty="0">
              <a:solidFill>
                <a:sysClr val="windowText" lastClr="000000"/>
              </a:solidFill>
            </a:endParaRPr>
          </a:p>
          <a:p>
            <a:pPr marL="285750" indent="-285750" algn="ctr">
              <a:buFont typeface="Arial" panose="020B0604020202020204" pitchFamily="34" charset="0"/>
              <a:buChar char="•"/>
            </a:pPr>
            <a:r>
              <a:rPr lang="en-US" sz="3200" kern="0" dirty="0">
                <a:solidFill>
                  <a:sysClr val="windowText" lastClr="000000"/>
                </a:solidFill>
              </a:rPr>
              <a:t>By using clock signal whose pulse width is less than or equal to the propagation delay of the flip flops.</a:t>
            </a:r>
          </a:p>
        </p:txBody>
      </p:sp>
    </p:spTree>
    <p:extLst>
      <p:ext uri="{BB962C8B-B14F-4D97-AF65-F5344CB8AC3E}">
        <p14:creationId xmlns:p14="http://schemas.microsoft.com/office/powerpoint/2010/main" val="92047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8534400" y="190500"/>
            <a:ext cx="6248400" cy="1107996"/>
          </a:xfrm>
        </p:spPr>
        <p:txBody>
          <a:bodyPr/>
          <a:lstStyle/>
          <a:p>
            <a:r>
              <a:rPr lang="en-US" dirty="0"/>
              <a:t>JK Flip Flop using D Flip Flop</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TextBox 12">
            <a:extLst>
              <a:ext uri="{FF2B5EF4-FFF2-40B4-BE49-F238E27FC236}">
                <a16:creationId xmlns:a16="http://schemas.microsoft.com/office/drawing/2014/main" id="{4A8E6F94-2951-4695-8719-318FB03C71DF}"/>
              </a:ext>
            </a:extLst>
          </p:cNvPr>
          <p:cNvSpPr txBox="1"/>
          <p:nvPr/>
        </p:nvSpPr>
        <p:spPr>
          <a:xfrm>
            <a:off x="4926090" y="888933"/>
            <a:ext cx="12455898" cy="3046988"/>
          </a:xfrm>
          <a:prstGeom prst="rect">
            <a:avLst/>
          </a:prstGeom>
          <a:noFill/>
        </p:spPr>
        <p:txBody>
          <a:bodyPr wrap="square">
            <a:spAutoFit/>
          </a:bodyPr>
          <a:lstStyle/>
          <a:p>
            <a:pPr algn="just"/>
            <a:r>
              <a:rPr lang="en-US" sz="2400" b="0" i="0" dirty="0">
                <a:effectLst/>
                <a:latin typeface="Open Sans" panose="020B0606030504020204" pitchFamily="34" charset="0"/>
              </a:rPr>
              <a:t>D Flip Flop is primarily meant to provide delay as the output of this Flip Flop is same as the input. D Flip Flop can easily be made by using a SR Flip Flop or JK Flip Flop. But sometimes designers may be required to design other Flip Flops by using D Flip Flop. Here we discuss how to convert a D Flip Flop into JK and SR Flip Flops.</a:t>
            </a:r>
          </a:p>
          <a:p>
            <a:pPr algn="just"/>
            <a:endParaRPr lang="en-US" sz="2400" b="0" i="0" dirty="0">
              <a:effectLst/>
              <a:latin typeface="Open Sans" panose="020B0606030504020204" pitchFamily="34" charset="0"/>
            </a:endParaRPr>
          </a:p>
          <a:p>
            <a:pPr algn="just"/>
            <a:r>
              <a:rPr lang="en-US" sz="2400" b="0" i="0" dirty="0">
                <a:effectLst/>
                <a:latin typeface="Open Sans" panose="020B0606030504020204" pitchFamily="34" charset="0"/>
              </a:rPr>
              <a:t>The first thing that needs to be done for converting one Flip Flop into another is to draw the truth table for both the Flip Flops. The next step is to create the equivalent K-Maps for the required outputs.</a:t>
            </a:r>
          </a:p>
        </p:txBody>
      </p:sp>
      <p:pic>
        <p:nvPicPr>
          <p:cNvPr id="14" name="Picture 13">
            <a:extLst>
              <a:ext uri="{FF2B5EF4-FFF2-40B4-BE49-F238E27FC236}">
                <a16:creationId xmlns:a16="http://schemas.microsoft.com/office/drawing/2014/main" id="{D57BBCFA-A757-4C14-AA61-892CC45C0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039" y="4247938"/>
            <a:ext cx="9525000" cy="5899740"/>
          </a:xfrm>
          <a:prstGeom prst="rect">
            <a:avLst/>
          </a:prstGeom>
        </p:spPr>
      </p:pic>
    </p:spTree>
    <p:extLst>
      <p:ext uri="{BB962C8B-B14F-4D97-AF65-F5344CB8AC3E}">
        <p14:creationId xmlns:p14="http://schemas.microsoft.com/office/powerpoint/2010/main" val="50430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6172200" y="0"/>
            <a:ext cx="10896600" cy="1107996"/>
          </a:xfrm>
        </p:spPr>
        <p:txBody>
          <a:bodyPr/>
          <a:lstStyle/>
          <a:p>
            <a:pPr algn="ctr"/>
            <a:r>
              <a:rPr lang="en-US" dirty="0">
                <a:latin typeface="Arial" panose="020B0604020202020204" pitchFamily="34" charset="0"/>
                <a:cs typeface="Arial" panose="020B0604020202020204" pitchFamily="34" charset="0"/>
              </a:rPr>
              <a:t>K-Map and Implementation Diagram for HDL Code</a:t>
            </a:r>
            <a:endParaRPr lang="en-IN" dirty="0">
              <a:latin typeface="Arial" panose="020B0604020202020204" pitchFamily="34" charset="0"/>
              <a:cs typeface="Arial" panose="020B0604020202020204" pitchFamily="34" charset="0"/>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08669ACD-5626-4E77-A830-DE12918E3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297423"/>
            <a:ext cx="10287000" cy="7603895"/>
          </a:xfrm>
          <a:prstGeom prst="rect">
            <a:avLst/>
          </a:prstGeom>
        </p:spPr>
      </p:pic>
    </p:spTree>
    <p:extLst>
      <p:ext uri="{BB962C8B-B14F-4D97-AF65-F5344CB8AC3E}">
        <p14:creationId xmlns:p14="http://schemas.microsoft.com/office/powerpoint/2010/main" val="2669594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1" y="4230964"/>
            <a:ext cx="18288000" cy="574039"/>
          </a:xfrm>
        </p:spPr>
        <p:txBody>
          <a:bodyPr/>
          <a:lstStyle/>
          <a:p>
            <a:pPr algn="ctr"/>
            <a:r>
              <a:rPr lang="en-US" dirty="0">
                <a:latin typeface="Arial" panose="020B0604020202020204" pitchFamily="34" charset="0"/>
                <a:cs typeface="Arial" panose="020B0604020202020204" pitchFamily="34" charset="0"/>
              </a:rPr>
              <a:t>HDL CODE</a:t>
            </a:r>
            <a:endParaRPr lang="en-IN" dirty="0">
              <a:latin typeface="Arial" panose="020B0604020202020204" pitchFamily="34" charset="0"/>
              <a:cs typeface="Arial" panose="020B0604020202020204" pitchFamily="34" charset="0"/>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363760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198F6142-B10D-4680-9071-D50AED5D9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711" y="850334"/>
            <a:ext cx="14298578" cy="8586331"/>
          </a:xfrm>
          <a:prstGeom prst="rect">
            <a:avLst/>
          </a:prstGeom>
        </p:spPr>
      </p:pic>
    </p:spTree>
    <p:extLst>
      <p:ext uri="{BB962C8B-B14F-4D97-AF65-F5344CB8AC3E}">
        <p14:creationId xmlns:p14="http://schemas.microsoft.com/office/powerpoint/2010/main" val="3625388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19594" y="0"/>
            <a:ext cx="18287998" cy="574039"/>
          </a:xfrm>
        </p:spPr>
        <p:txBody>
          <a:bodyPr/>
          <a:lstStyle/>
          <a:p>
            <a:pPr algn="ctr"/>
            <a:r>
              <a:rPr lang="en-US" dirty="0">
                <a:latin typeface="Arial" panose="020B0604020202020204" pitchFamily="34" charset="0"/>
                <a:cs typeface="Arial" panose="020B0604020202020204" pitchFamily="34" charset="0"/>
              </a:rPr>
              <a:t>Synchronous Counter</a:t>
            </a:r>
            <a:endParaRPr lang="en-IN" dirty="0">
              <a:latin typeface="Arial" panose="020B0604020202020204" pitchFamily="34" charset="0"/>
              <a:cs typeface="Arial" panose="020B0604020202020204" pitchFamily="34" charset="0"/>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TextBox 12">
            <a:extLst>
              <a:ext uri="{FF2B5EF4-FFF2-40B4-BE49-F238E27FC236}">
                <a16:creationId xmlns:a16="http://schemas.microsoft.com/office/drawing/2014/main" id="{5C7E8D7C-8112-4BAA-A150-172C05914ACB}"/>
              </a:ext>
            </a:extLst>
          </p:cNvPr>
          <p:cNvSpPr txBox="1"/>
          <p:nvPr/>
        </p:nvSpPr>
        <p:spPr>
          <a:xfrm>
            <a:off x="2209800" y="2258992"/>
            <a:ext cx="14900828" cy="4893647"/>
          </a:xfrm>
          <a:prstGeom prst="rect">
            <a:avLst/>
          </a:prstGeom>
          <a:noFill/>
        </p:spPr>
        <p:txBody>
          <a:bodyPr wrap="square">
            <a:spAutoFit/>
          </a:bodyPr>
          <a:lstStyle/>
          <a:p>
            <a:pPr algn="l"/>
            <a:r>
              <a:rPr lang="en-US" sz="2400" b="0" i="0" dirty="0">
                <a:effectLst/>
                <a:latin typeface="Lato" panose="020B0604020202020204" pitchFamily="34" charset="0"/>
              </a:rPr>
              <a:t>In Asynchronous binary counter, we already know that the output of one counter stage is connected directly to the clock input of the next counter stage and so on along the chain.</a:t>
            </a:r>
          </a:p>
          <a:p>
            <a:pPr algn="l"/>
            <a:endParaRPr lang="en-US" sz="2400" b="0" i="0" dirty="0">
              <a:effectLst/>
              <a:latin typeface="Lato" panose="020B0604020202020204" pitchFamily="34" charset="0"/>
            </a:endParaRPr>
          </a:p>
          <a:p>
            <a:pPr algn="l"/>
            <a:r>
              <a:rPr lang="en-US" sz="2400" b="0" i="0" dirty="0">
                <a:effectLst/>
                <a:latin typeface="Lato" panose="020B0604020202020204" pitchFamily="34" charset="0"/>
              </a:rPr>
              <a:t>The result of this is that the Asynchronous counter suffers from what is known as “Propagation Delay” in which the timing signal is delayed a fraction through each flip-flop.</a:t>
            </a:r>
          </a:p>
          <a:p>
            <a:pPr algn="l"/>
            <a:endParaRPr lang="en-US" sz="2400" b="0" i="0" dirty="0">
              <a:effectLst/>
              <a:latin typeface="Lato" panose="020B0604020202020204" pitchFamily="34" charset="0"/>
            </a:endParaRPr>
          </a:p>
          <a:p>
            <a:pPr algn="l"/>
            <a:r>
              <a:rPr lang="en-US" sz="2400" b="0" i="0" dirty="0">
                <a:effectLst/>
                <a:latin typeface="Lato" panose="020B0604020202020204" pitchFamily="34" charset="0"/>
              </a:rPr>
              <a:t>However, with the </a:t>
            </a:r>
            <a:r>
              <a:rPr lang="en-US" sz="2400" b="1" i="0" dirty="0">
                <a:effectLst/>
                <a:latin typeface="Lato" panose="020B0604020202020204" pitchFamily="34" charset="0"/>
              </a:rPr>
              <a:t>Synchronous Counter</a:t>
            </a:r>
            <a:r>
              <a:rPr lang="en-US" sz="2400" b="0" i="0" dirty="0">
                <a:effectLst/>
                <a:latin typeface="Lato" panose="020B0604020202020204" pitchFamily="34" charset="0"/>
              </a:rPr>
              <a:t>, the external clock signal is connected to the clock input of EVERY individual flip-flop within the counter so that all of the flip-flops are clocked together simultaneously (in parallel) at the same time giving a fixed time relationship. In other words, changes in the output occur in “synchronization” with the clock signal.</a:t>
            </a:r>
          </a:p>
          <a:p>
            <a:pPr algn="l"/>
            <a:endParaRPr lang="en-US" sz="2400" b="0" i="0" dirty="0">
              <a:effectLst/>
              <a:latin typeface="Lato" panose="020B0604020202020204" pitchFamily="34" charset="0"/>
            </a:endParaRPr>
          </a:p>
          <a:p>
            <a:pPr algn="l"/>
            <a:r>
              <a:rPr lang="en-US" sz="2400" b="0" i="0" dirty="0">
                <a:effectLst/>
                <a:latin typeface="Lato" panose="020B0604020202020204" pitchFamily="34" charset="0"/>
              </a:rPr>
              <a:t>The result of this synchronization is that all the individual output bits changing state at exactly the same time in response to the common clock signal with no ripple effect and therefore, no propagation delay.</a:t>
            </a:r>
          </a:p>
        </p:txBody>
      </p:sp>
    </p:spTree>
    <p:extLst>
      <p:ext uri="{BB962C8B-B14F-4D97-AF65-F5344CB8AC3E}">
        <p14:creationId xmlns:p14="http://schemas.microsoft.com/office/powerpoint/2010/main" val="1745264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0" y="13063"/>
            <a:ext cx="18288000" cy="1107996"/>
          </a:xfrm>
        </p:spPr>
        <p:txBody>
          <a:bodyPr/>
          <a:lstStyle/>
          <a:p>
            <a:pPr algn="ctr"/>
            <a:r>
              <a:rPr lang="en-US" dirty="0"/>
              <a:t>BCD – Binary Coded Decimal </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pic>
        <p:nvPicPr>
          <p:cNvPr id="13" name="Picture 3">
            <a:extLst>
              <a:ext uri="{FF2B5EF4-FFF2-40B4-BE49-F238E27FC236}">
                <a16:creationId xmlns:a16="http://schemas.microsoft.com/office/drawing/2014/main" id="{CECEE933-3317-4935-A309-F655E02FCEE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5300"/>
                    </a14:imgEffect>
                    <a14:imgEffect>
                      <a14:saturation sat="300000"/>
                    </a14:imgEffect>
                  </a14:imgLayer>
                </a14:imgProps>
              </a:ext>
            </a:extLst>
          </a:blip>
          <a:srcRect/>
          <a:stretch>
            <a:fillRect/>
          </a:stretch>
        </p:blipFill>
        <p:spPr bwMode="auto">
          <a:xfrm>
            <a:off x="4572000" y="1301200"/>
            <a:ext cx="4237544" cy="8141798"/>
          </a:xfrm>
          <a:prstGeom prst="rect">
            <a:avLst/>
          </a:prstGeom>
          <a:noFill/>
          <a:ln w="9525">
            <a:noFill/>
            <a:miter lim="800000"/>
            <a:headEnd/>
            <a:tailEnd/>
          </a:ln>
        </p:spPr>
      </p:pic>
      <p:pic>
        <p:nvPicPr>
          <p:cNvPr id="14" name="Picture 1">
            <a:extLst>
              <a:ext uri="{FF2B5EF4-FFF2-40B4-BE49-F238E27FC236}">
                <a16:creationId xmlns:a16="http://schemas.microsoft.com/office/drawing/2014/main" id="{54D727CA-84A6-4502-B7DC-D65F88C83773}"/>
              </a:ext>
            </a:extLst>
          </p:cNvPr>
          <p:cNvPicPr>
            <a:picLocks noChangeAspect="1" noChangeArrowheads="1"/>
          </p:cNvPicPr>
          <p:nvPr/>
        </p:nvPicPr>
        <p:blipFill>
          <a:blip r:embed="rId4" cstate="print"/>
          <a:srcRect/>
          <a:stretch>
            <a:fillRect/>
          </a:stretch>
        </p:blipFill>
        <p:spPr bwMode="auto">
          <a:xfrm>
            <a:off x="10275140" y="4202637"/>
            <a:ext cx="5814046" cy="1881725"/>
          </a:xfrm>
          <a:prstGeom prst="rect">
            <a:avLst/>
          </a:prstGeom>
          <a:noFill/>
          <a:ln w="9525">
            <a:noFill/>
            <a:miter lim="800000"/>
            <a:headEnd/>
            <a:tailEnd/>
          </a:ln>
        </p:spPr>
      </p:pic>
    </p:spTree>
    <p:extLst>
      <p:ext uri="{BB962C8B-B14F-4D97-AF65-F5344CB8AC3E}">
        <p14:creationId xmlns:p14="http://schemas.microsoft.com/office/powerpoint/2010/main" val="2738395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6248400" y="25037"/>
            <a:ext cx="8147050" cy="553998"/>
          </a:xfrm>
        </p:spPr>
        <p:txBody>
          <a:bodyPr/>
          <a:lstStyle/>
          <a:p>
            <a:pPr algn="ctr"/>
            <a:r>
              <a:rPr lang="en-US" dirty="0">
                <a:latin typeface="Arial" panose="020B0604020202020204" pitchFamily="34" charset="0"/>
                <a:cs typeface="Arial" panose="020B0604020202020204" pitchFamily="34" charset="0"/>
              </a:rPr>
              <a:t>Synchronous BCD Counter</a:t>
            </a:r>
            <a:endParaRPr lang="en-IN" dirty="0">
              <a:latin typeface="Arial" panose="020B0604020202020204" pitchFamily="34" charset="0"/>
              <a:cs typeface="Arial" panose="020B0604020202020204" pitchFamily="34" charset="0"/>
            </a:endParaRP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13" name="TextBox 12">
            <a:extLst>
              <a:ext uri="{FF2B5EF4-FFF2-40B4-BE49-F238E27FC236}">
                <a16:creationId xmlns:a16="http://schemas.microsoft.com/office/drawing/2014/main" id="{14CC0F87-1AB4-42DB-B98D-6580CA4E9839}"/>
              </a:ext>
            </a:extLst>
          </p:cNvPr>
          <p:cNvSpPr txBox="1"/>
          <p:nvPr/>
        </p:nvSpPr>
        <p:spPr>
          <a:xfrm>
            <a:off x="2985393" y="7470413"/>
            <a:ext cx="12420600" cy="1200329"/>
          </a:xfrm>
          <a:prstGeom prst="rect">
            <a:avLst/>
          </a:prstGeom>
          <a:noFill/>
        </p:spPr>
        <p:txBody>
          <a:bodyPr wrap="square">
            <a:spAutoFit/>
          </a:bodyPr>
          <a:lstStyle/>
          <a:p>
            <a:pPr algn="ctr"/>
            <a:r>
              <a:rPr lang="en-US" sz="2400" b="0" i="0" dirty="0">
                <a:effectLst/>
                <a:latin typeface="Arial" panose="020B0604020202020204" pitchFamily="34" charset="0"/>
              </a:rPr>
              <a:t>A binary coded decimal decade counter exhibits a truncated binary sequence and goes from 0000 through the 1001 state. Rather than going from the 1001 state to the 1010 state, it recycles to the 0000 state.</a:t>
            </a:r>
            <a:endParaRPr lang="en-IN" sz="2400" dirty="0"/>
          </a:p>
        </p:txBody>
      </p:sp>
      <p:pic>
        <p:nvPicPr>
          <p:cNvPr id="14" name="Picture 13">
            <a:extLst>
              <a:ext uri="{FF2B5EF4-FFF2-40B4-BE49-F238E27FC236}">
                <a16:creationId xmlns:a16="http://schemas.microsoft.com/office/drawing/2014/main" id="{0B1628B7-7737-49B6-BBBC-3E1997A07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601" y="1654339"/>
            <a:ext cx="7268146" cy="4766917"/>
          </a:xfrm>
          <a:prstGeom prst="rect">
            <a:avLst/>
          </a:prstGeom>
        </p:spPr>
      </p:pic>
    </p:spTree>
    <p:extLst>
      <p:ext uri="{BB962C8B-B14F-4D97-AF65-F5344CB8AC3E}">
        <p14:creationId xmlns:p14="http://schemas.microsoft.com/office/powerpoint/2010/main" val="264330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2" y="4230964"/>
            <a:ext cx="18287998" cy="574039"/>
          </a:xfrm>
        </p:spPr>
        <p:txBody>
          <a:bodyPr/>
          <a:lstStyle/>
          <a:p>
            <a:pPr algn="ctr"/>
            <a:r>
              <a:rPr lang="en-US" dirty="0"/>
              <a:t>State Table for BCD Counter</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391727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1" name="TextBox 10">
            <a:extLst>
              <a:ext uri="{FF2B5EF4-FFF2-40B4-BE49-F238E27FC236}">
                <a16:creationId xmlns:a16="http://schemas.microsoft.com/office/drawing/2014/main" id="{2DBB8830-58A8-4331-8921-DF85CE8EA2C7}"/>
              </a:ext>
            </a:extLst>
          </p:cNvPr>
          <p:cNvSpPr txBox="1"/>
          <p:nvPr/>
        </p:nvSpPr>
        <p:spPr>
          <a:xfrm>
            <a:off x="46199" y="91274"/>
            <a:ext cx="18288000" cy="584775"/>
          </a:xfrm>
          <a:prstGeom prst="rect">
            <a:avLst/>
          </a:prstGeom>
          <a:noFill/>
        </p:spPr>
        <p:txBody>
          <a:bodyPr wrap="square">
            <a:spAutoFit/>
          </a:bodyPr>
          <a:lstStyle/>
          <a:p>
            <a:pPr algn="ctr"/>
            <a:r>
              <a:rPr lang="en-US" sz="3200" u="sng" dirty="0"/>
              <a:t>Proposed implementation of the topmost Computer chip</a:t>
            </a:r>
            <a:endParaRPr lang="en-IN" sz="3200" u="sng" dirty="0"/>
          </a:p>
        </p:txBody>
      </p:sp>
      <p:pic>
        <p:nvPicPr>
          <p:cNvPr id="12" name="Picture 11">
            <a:extLst>
              <a:ext uri="{FF2B5EF4-FFF2-40B4-BE49-F238E27FC236}">
                <a16:creationId xmlns:a16="http://schemas.microsoft.com/office/drawing/2014/main" id="{621DBDA9-C809-44A2-81ED-F5997C902A7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Lst>
          </a:blip>
          <a:stretch>
            <a:fillRect/>
          </a:stretch>
        </p:blipFill>
        <p:spPr>
          <a:xfrm>
            <a:off x="2996101" y="1870975"/>
            <a:ext cx="12295797" cy="6545050"/>
          </a:xfrm>
          <a:prstGeom prst="rect">
            <a:avLst/>
          </a:prstGeom>
        </p:spPr>
      </p:pic>
      <p:sp>
        <p:nvSpPr>
          <p:cNvPr id="18" name="TextBox 17">
            <a:extLst>
              <a:ext uri="{FF2B5EF4-FFF2-40B4-BE49-F238E27FC236}">
                <a16:creationId xmlns:a16="http://schemas.microsoft.com/office/drawing/2014/main" id="{261FD7EF-A541-4FB7-9585-E42511D1CB50}"/>
              </a:ext>
            </a:extLst>
          </p:cNvPr>
          <p:cNvSpPr txBox="1"/>
          <p:nvPr/>
        </p:nvSpPr>
        <p:spPr>
          <a:xfrm>
            <a:off x="4800600" y="9060970"/>
            <a:ext cx="12954000" cy="584775"/>
          </a:xfrm>
          <a:prstGeom prst="rect">
            <a:avLst/>
          </a:prstGeom>
          <a:noFill/>
        </p:spPr>
        <p:txBody>
          <a:bodyPr wrap="square">
            <a:spAutoFit/>
          </a:bodyPr>
          <a:lstStyle/>
          <a:p>
            <a:r>
              <a:rPr lang="en-US" sz="3200" dirty="0"/>
              <a:t>Data Memory is readable and rewritable but instruction memory is read only.</a:t>
            </a:r>
            <a:endParaRPr lang="en-IN" sz="3200" dirty="0"/>
          </a:p>
        </p:txBody>
      </p:sp>
    </p:spTree>
    <p:extLst>
      <p:ext uri="{BB962C8B-B14F-4D97-AF65-F5344CB8AC3E}">
        <p14:creationId xmlns:p14="http://schemas.microsoft.com/office/powerpoint/2010/main" val="3181903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sp>
        <p:nvSpPr>
          <p:cNvPr id="2" name="TextBox 1">
            <a:extLst>
              <a:ext uri="{FF2B5EF4-FFF2-40B4-BE49-F238E27FC236}">
                <a16:creationId xmlns:a16="http://schemas.microsoft.com/office/drawing/2014/main" id="{6277607D-B3A7-4260-883C-62629D6E1A5D}"/>
              </a:ext>
            </a:extLst>
          </p:cNvPr>
          <p:cNvSpPr txBox="1"/>
          <p:nvPr/>
        </p:nvSpPr>
        <p:spPr>
          <a:xfrm>
            <a:off x="5257800" y="6743700"/>
            <a:ext cx="7772400" cy="3046988"/>
          </a:xfrm>
          <a:prstGeom prst="rect">
            <a:avLst/>
          </a:prstGeom>
          <a:noFill/>
        </p:spPr>
        <p:txBody>
          <a:bodyPr wrap="square" rtlCol="0">
            <a:spAutoFit/>
          </a:bodyPr>
          <a:lstStyle/>
          <a:p>
            <a:r>
              <a:rPr lang="en-US" sz="3200" dirty="0">
                <a:solidFill>
                  <a:schemeClr val="bg1"/>
                </a:solidFill>
              </a:rPr>
              <a:t>Remember here,(For help in slide 43)</a:t>
            </a:r>
            <a:br>
              <a:rPr lang="en-US" sz="3200" dirty="0">
                <a:solidFill>
                  <a:schemeClr val="bg1"/>
                </a:solidFill>
              </a:rPr>
            </a:br>
            <a:endParaRPr lang="en-US" sz="3200" dirty="0">
              <a:solidFill>
                <a:schemeClr val="bg1"/>
              </a:solidFill>
            </a:endParaRPr>
          </a:p>
          <a:p>
            <a:r>
              <a:rPr lang="en-US" sz="3200" dirty="0">
                <a:solidFill>
                  <a:schemeClr val="bg1"/>
                </a:solidFill>
              </a:rPr>
              <a:t> Q</a:t>
            </a:r>
            <a:r>
              <a:rPr lang="en-US" sz="3200" baseline="-25000" dirty="0">
                <a:solidFill>
                  <a:schemeClr val="bg1"/>
                </a:solidFill>
              </a:rPr>
              <a:t>3 </a:t>
            </a:r>
            <a:r>
              <a:rPr lang="en-US" sz="3200" dirty="0">
                <a:solidFill>
                  <a:schemeClr val="bg1"/>
                </a:solidFill>
              </a:rPr>
              <a:t>= Q</a:t>
            </a:r>
            <a:r>
              <a:rPr lang="en-US" sz="3200" baseline="-25000" dirty="0">
                <a:solidFill>
                  <a:schemeClr val="bg1"/>
                </a:solidFill>
              </a:rPr>
              <a:t>4 </a:t>
            </a:r>
            <a:r>
              <a:rPr lang="en-US" sz="3200" dirty="0">
                <a:solidFill>
                  <a:schemeClr val="bg1"/>
                </a:solidFill>
              </a:rPr>
              <a:t>                  J</a:t>
            </a:r>
            <a:r>
              <a:rPr lang="en-US" sz="3200" baseline="-25000" dirty="0">
                <a:solidFill>
                  <a:schemeClr val="bg1"/>
                </a:solidFill>
              </a:rPr>
              <a:t>3</a:t>
            </a:r>
            <a:r>
              <a:rPr lang="en-US" sz="3200" dirty="0">
                <a:solidFill>
                  <a:schemeClr val="bg1"/>
                </a:solidFill>
              </a:rPr>
              <a:t> = J</a:t>
            </a:r>
            <a:r>
              <a:rPr lang="en-US" sz="3200" baseline="-25000" dirty="0">
                <a:solidFill>
                  <a:schemeClr val="bg1"/>
                </a:solidFill>
              </a:rPr>
              <a:t>4</a:t>
            </a:r>
            <a:r>
              <a:rPr lang="en-US" sz="3200" dirty="0">
                <a:solidFill>
                  <a:schemeClr val="bg1"/>
                </a:solidFill>
              </a:rPr>
              <a:t>                 K</a:t>
            </a:r>
            <a:r>
              <a:rPr lang="en-US" sz="3200" baseline="-25000" dirty="0">
                <a:solidFill>
                  <a:schemeClr val="bg1"/>
                </a:solidFill>
              </a:rPr>
              <a:t>3</a:t>
            </a:r>
            <a:r>
              <a:rPr lang="en-US" sz="3200" dirty="0">
                <a:solidFill>
                  <a:schemeClr val="bg1"/>
                </a:solidFill>
              </a:rPr>
              <a:t> = K</a:t>
            </a:r>
            <a:r>
              <a:rPr lang="en-US" sz="3200" baseline="-25000" dirty="0">
                <a:solidFill>
                  <a:schemeClr val="bg1"/>
                </a:solidFill>
              </a:rPr>
              <a:t>4</a:t>
            </a:r>
            <a:br>
              <a:rPr lang="en-US" sz="3200" dirty="0">
                <a:solidFill>
                  <a:schemeClr val="bg1"/>
                </a:solidFill>
              </a:rPr>
            </a:br>
            <a:r>
              <a:rPr lang="en-US" sz="3200" dirty="0">
                <a:solidFill>
                  <a:schemeClr val="bg1"/>
                </a:solidFill>
              </a:rPr>
              <a:t> Q</a:t>
            </a:r>
            <a:r>
              <a:rPr lang="en-US" sz="3200" baseline="-25000" dirty="0">
                <a:solidFill>
                  <a:schemeClr val="bg1"/>
                </a:solidFill>
              </a:rPr>
              <a:t>2 </a:t>
            </a:r>
            <a:r>
              <a:rPr lang="en-US" sz="3200" dirty="0">
                <a:solidFill>
                  <a:schemeClr val="bg1"/>
                </a:solidFill>
              </a:rPr>
              <a:t>= Q</a:t>
            </a:r>
            <a:r>
              <a:rPr lang="en-US" sz="3200" baseline="-25000" dirty="0">
                <a:solidFill>
                  <a:schemeClr val="bg1"/>
                </a:solidFill>
              </a:rPr>
              <a:t>3</a:t>
            </a:r>
            <a:r>
              <a:rPr lang="en-US" sz="3200" dirty="0">
                <a:solidFill>
                  <a:schemeClr val="bg1"/>
                </a:solidFill>
              </a:rPr>
              <a:t>                   J</a:t>
            </a:r>
            <a:r>
              <a:rPr lang="en-US" sz="3200" baseline="-25000" dirty="0">
                <a:solidFill>
                  <a:schemeClr val="bg1"/>
                </a:solidFill>
              </a:rPr>
              <a:t>2 </a:t>
            </a:r>
            <a:r>
              <a:rPr lang="en-US" sz="3200" dirty="0">
                <a:solidFill>
                  <a:schemeClr val="bg1"/>
                </a:solidFill>
              </a:rPr>
              <a:t>= J</a:t>
            </a:r>
            <a:r>
              <a:rPr lang="en-US" sz="3200" baseline="-25000" dirty="0">
                <a:solidFill>
                  <a:schemeClr val="bg1"/>
                </a:solidFill>
              </a:rPr>
              <a:t>3</a:t>
            </a:r>
            <a:r>
              <a:rPr lang="en-US" sz="3200" dirty="0">
                <a:solidFill>
                  <a:schemeClr val="bg1"/>
                </a:solidFill>
              </a:rPr>
              <a:t>                 K</a:t>
            </a:r>
            <a:r>
              <a:rPr lang="en-US" sz="3200" baseline="-25000" dirty="0">
                <a:solidFill>
                  <a:schemeClr val="bg1"/>
                </a:solidFill>
              </a:rPr>
              <a:t>2</a:t>
            </a:r>
            <a:r>
              <a:rPr lang="en-US" sz="3200" dirty="0">
                <a:solidFill>
                  <a:schemeClr val="bg1"/>
                </a:solidFill>
              </a:rPr>
              <a:t> = K</a:t>
            </a:r>
            <a:r>
              <a:rPr lang="en-US" sz="3200" baseline="-25000" dirty="0">
                <a:solidFill>
                  <a:schemeClr val="bg1"/>
                </a:solidFill>
              </a:rPr>
              <a:t>3</a:t>
            </a:r>
            <a:br>
              <a:rPr lang="en-US" sz="3200" dirty="0">
                <a:solidFill>
                  <a:schemeClr val="bg1"/>
                </a:solidFill>
              </a:rPr>
            </a:br>
            <a:r>
              <a:rPr lang="en-US" sz="3200" dirty="0">
                <a:solidFill>
                  <a:schemeClr val="bg1"/>
                </a:solidFill>
              </a:rPr>
              <a:t> Q</a:t>
            </a:r>
            <a:r>
              <a:rPr lang="en-US" sz="3200" baseline="-25000" dirty="0">
                <a:solidFill>
                  <a:schemeClr val="bg1"/>
                </a:solidFill>
              </a:rPr>
              <a:t>1 </a:t>
            </a:r>
            <a:r>
              <a:rPr lang="en-US" sz="3200" dirty="0">
                <a:solidFill>
                  <a:schemeClr val="bg1"/>
                </a:solidFill>
              </a:rPr>
              <a:t>= Q</a:t>
            </a:r>
            <a:r>
              <a:rPr lang="en-US" sz="3200" baseline="-25000" dirty="0">
                <a:solidFill>
                  <a:schemeClr val="bg1"/>
                </a:solidFill>
              </a:rPr>
              <a:t>2</a:t>
            </a:r>
            <a:r>
              <a:rPr lang="en-US" sz="3200" dirty="0">
                <a:solidFill>
                  <a:schemeClr val="bg1"/>
                </a:solidFill>
              </a:rPr>
              <a:t>                   J</a:t>
            </a:r>
            <a:r>
              <a:rPr lang="en-US" sz="3200" baseline="-25000" dirty="0">
                <a:solidFill>
                  <a:schemeClr val="bg1"/>
                </a:solidFill>
              </a:rPr>
              <a:t>1</a:t>
            </a:r>
            <a:r>
              <a:rPr lang="en-US" sz="3200" dirty="0">
                <a:solidFill>
                  <a:schemeClr val="bg1"/>
                </a:solidFill>
              </a:rPr>
              <a:t> = J</a:t>
            </a:r>
            <a:r>
              <a:rPr lang="en-US" sz="3200" baseline="-25000" dirty="0">
                <a:solidFill>
                  <a:schemeClr val="bg1"/>
                </a:solidFill>
              </a:rPr>
              <a:t>2</a:t>
            </a:r>
            <a:r>
              <a:rPr lang="en-US" sz="3200" dirty="0">
                <a:solidFill>
                  <a:schemeClr val="bg1"/>
                </a:solidFill>
              </a:rPr>
              <a:t>                 K</a:t>
            </a:r>
            <a:r>
              <a:rPr lang="en-US" sz="3200" baseline="-25000" dirty="0">
                <a:solidFill>
                  <a:schemeClr val="bg1"/>
                </a:solidFill>
              </a:rPr>
              <a:t>1</a:t>
            </a:r>
            <a:r>
              <a:rPr lang="en-US" sz="3200" dirty="0">
                <a:solidFill>
                  <a:schemeClr val="bg1"/>
                </a:solidFill>
              </a:rPr>
              <a:t> = K</a:t>
            </a:r>
            <a:r>
              <a:rPr lang="en-US" sz="3200" baseline="-25000" dirty="0">
                <a:solidFill>
                  <a:schemeClr val="bg1"/>
                </a:solidFill>
              </a:rPr>
              <a:t>2</a:t>
            </a:r>
            <a:br>
              <a:rPr lang="en-US" sz="3200" dirty="0">
                <a:solidFill>
                  <a:schemeClr val="bg1"/>
                </a:solidFill>
              </a:rPr>
            </a:br>
            <a:r>
              <a:rPr lang="en-US" sz="3200" dirty="0">
                <a:solidFill>
                  <a:schemeClr val="bg1"/>
                </a:solidFill>
              </a:rPr>
              <a:t> Q</a:t>
            </a:r>
            <a:r>
              <a:rPr lang="en-US" sz="3200" baseline="-25000" dirty="0">
                <a:solidFill>
                  <a:schemeClr val="bg1"/>
                </a:solidFill>
              </a:rPr>
              <a:t>0 </a:t>
            </a:r>
            <a:r>
              <a:rPr lang="en-US" sz="3200" dirty="0">
                <a:solidFill>
                  <a:schemeClr val="bg1"/>
                </a:solidFill>
              </a:rPr>
              <a:t>= Q</a:t>
            </a:r>
            <a:r>
              <a:rPr lang="en-US" sz="3200" baseline="-25000" dirty="0">
                <a:solidFill>
                  <a:schemeClr val="bg1"/>
                </a:solidFill>
              </a:rPr>
              <a:t>1</a:t>
            </a:r>
            <a:r>
              <a:rPr lang="en-US" sz="3200" dirty="0">
                <a:solidFill>
                  <a:schemeClr val="bg1"/>
                </a:solidFill>
              </a:rPr>
              <a:t>                   J</a:t>
            </a:r>
            <a:r>
              <a:rPr lang="en-US" sz="3200" baseline="-25000" dirty="0">
                <a:solidFill>
                  <a:schemeClr val="bg1"/>
                </a:solidFill>
              </a:rPr>
              <a:t>0</a:t>
            </a:r>
            <a:r>
              <a:rPr lang="en-US" sz="3200" dirty="0">
                <a:solidFill>
                  <a:schemeClr val="bg1"/>
                </a:solidFill>
              </a:rPr>
              <a:t> = J</a:t>
            </a:r>
            <a:r>
              <a:rPr lang="en-US" sz="3200" baseline="-25000" dirty="0">
                <a:solidFill>
                  <a:schemeClr val="bg1"/>
                </a:solidFill>
              </a:rPr>
              <a:t>1 </a:t>
            </a:r>
            <a:r>
              <a:rPr lang="en-US" sz="3200" dirty="0">
                <a:solidFill>
                  <a:schemeClr val="bg1"/>
                </a:solidFill>
              </a:rPr>
              <a:t>                 K</a:t>
            </a:r>
            <a:r>
              <a:rPr lang="en-US" sz="3200" baseline="-25000" dirty="0">
                <a:solidFill>
                  <a:schemeClr val="bg1"/>
                </a:solidFill>
              </a:rPr>
              <a:t>0</a:t>
            </a:r>
            <a:r>
              <a:rPr lang="en-US" sz="3200" dirty="0">
                <a:solidFill>
                  <a:schemeClr val="bg1"/>
                </a:solidFill>
              </a:rPr>
              <a:t> = K</a:t>
            </a:r>
            <a:r>
              <a:rPr lang="en-US" sz="3200" baseline="-25000" dirty="0">
                <a:solidFill>
                  <a:schemeClr val="bg1"/>
                </a:solidFill>
              </a:rPr>
              <a:t>1</a:t>
            </a:r>
            <a:endParaRPr lang="en-IN" sz="3200" baseline="-25000" dirty="0">
              <a:solidFill>
                <a:schemeClr val="bg1"/>
              </a:solidFill>
            </a:endParaRPr>
          </a:p>
        </p:txBody>
      </p:sp>
      <p:pic>
        <p:nvPicPr>
          <p:cNvPr id="4" name="Picture 3">
            <a:extLst>
              <a:ext uri="{FF2B5EF4-FFF2-40B4-BE49-F238E27FC236}">
                <a16:creationId xmlns:a16="http://schemas.microsoft.com/office/drawing/2014/main" id="{42D2FDC5-6588-46C4-9A4D-8760CD813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24715"/>
            <a:ext cx="10547561" cy="6224790"/>
          </a:xfrm>
          <a:prstGeom prst="rect">
            <a:avLst/>
          </a:prstGeom>
        </p:spPr>
      </p:pic>
    </p:spTree>
    <p:extLst>
      <p:ext uri="{BB962C8B-B14F-4D97-AF65-F5344CB8AC3E}">
        <p14:creationId xmlns:p14="http://schemas.microsoft.com/office/powerpoint/2010/main" val="106966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2" y="4230964"/>
            <a:ext cx="18287998" cy="574039"/>
          </a:xfrm>
        </p:spPr>
        <p:txBody>
          <a:bodyPr/>
          <a:lstStyle/>
          <a:p>
            <a:pPr algn="ctr"/>
            <a:r>
              <a:rPr lang="en-US" dirty="0"/>
              <a:t>K-Map for BCD Counter</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4019090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B9E6BF24-D16B-46C7-81EB-5BE542204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33" y="499175"/>
            <a:ext cx="11328334" cy="6563491"/>
          </a:xfrm>
          <a:prstGeom prst="rect">
            <a:avLst/>
          </a:prstGeom>
        </p:spPr>
      </p:pic>
      <p:pic>
        <p:nvPicPr>
          <p:cNvPr id="13" name="Picture 12">
            <a:extLst>
              <a:ext uri="{FF2B5EF4-FFF2-40B4-BE49-F238E27FC236}">
                <a16:creationId xmlns:a16="http://schemas.microsoft.com/office/drawing/2014/main" id="{D86EB8B9-072B-44F7-9541-DC96B49C9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315" y="7087861"/>
            <a:ext cx="11323852" cy="2623380"/>
          </a:xfrm>
          <a:prstGeom prst="rect">
            <a:avLst/>
          </a:prstGeom>
        </p:spPr>
      </p:pic>
    </p:spTree>
    <p:extLst>
      <p:ext uri="{BB962C8B-B14F-4D97-AF65-F5344CB8AC3E}">
        <p14:creationId xmlns:p14="http://schemas.microsoft.com/office/powerpoint/2010/main" val="41638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15203" y="0"/>
            <a:ext cx="18257594" cy="553998"/>
          </a:xfrm>
        </p:spPr>
        <p:txBody>
          <a:bodyPr/>
          <a:lstStyle/>
          <a:p>
            <a:pPr algn="ctr"/>
            <a:r>
              <a:rPr lang="en-US"/>
              <a:t>Working of Synchronous BCD Counter</a:t>
            </a:r>
            <a:endParaRPr lang="en-IN"/>
          </a:p>
        </p:txBody>
      </p:sp>
      <p:sp>
        <p:nvSpPr>
          <p:cNvPr id="13" name="TextBox 12">
            <a:extLst>
              <a:ext uri="{FF2B5EF4-FFF2-40B4-BE49-F238E27FC236}">
                <a16:creationId xmlns:a16="http://schemas.microsoft.com/office/drawing/2014/main" id="{97EE8B5E-C86F-45C9-B502-56C22D87ED8D}"/>
              </a:ext>
            </a:extLst>
          </p:cNvPr>
          <p:cNvSpPr txBox="1"/>
          <p:nvPr/>
        </p:nvSpPr>
        <p:spPr>
          <a:xfrm>
            <a:off x="5765674" y="675321"/>
            <a:ext cx="12522326" cy="2031325"/>
          </a:xfrm>
          <a:prstGeom prst="rect">
            <a:avLst/>
          </a:prstGeom>
          <a:noFill/>
        </p:spPr>
        <p:txBody>
          <a:bodyPr wrap="square">
            <a:spAutoFit/>
          </a:bodyPr>
          <a:lstStyle/>
          <a:p>
            <a:r>
              <a:rPr lang="en-US" b="0" i="0">
                <a:effectLst/>
                <a:latin typeface="Arial" panose="020B0604020202020204" pitchFamily="34" charset="0"/>
              </a:rPr>
              <a:t>The counter operation is shown by the sequence of states in Table 9–5.</a:t>
            </a:r>
          </a:p>
          <a:p>
            <a:endParaRPr lang="en-US">
              <a:latin typeface="Arial" panose="020B0604020202020204" pitchFamily="34" charset="0"/>
            </a:endParaRPr>
          </a:p>
          <a:p>
            <a:r>
              <a:rPr lang="en-US" b="0" i="0">
                <a:effectLst/>
                <a:latin typeface="Arial" panose="020B0604020202020204" pitchFamily="34" charset="0"/>
              </a:rPr>
              <a:t>First, notice that FF0 (Q0) toggles on each clock pulse, so the logic equation for its J0 and K0 inputs is</a:t>
            </a:r>
          </a:p>
          <a:p>
            <a:r>
              <a:rPr lang="en-US" b="0" i="0">
                <a:effectLst/>
                <a:latin typeface="Arial" panose="020B0604020202020204" pitchFamily="34" charset="0"/>
              </a:rPr>
              <a:t> </a:t>
            </a:r>
          </a:p>
          <a:p>
            <a:pPr algn="ctr"/>
            <a:r>
              <a:rPr lang="en-US" b="0" i="0">
                <a:effectLst/>
                <a:latin typeface="Arial" panose="020B0604020202020204" pitchFamily="34" charset="0"/>
              </a:rPr>
              <a:t>J</a:t>
            </a:r>
            <a:r>
              <a:rPr lang="en-US" b="0" i="0" baseline="-25000">
                <a:effectLst/>
                <a:latin typeface="Arial" panose="020B0604020202020204" pitchFamily="34" charset="0"/>
              </a:rPr>
              <a:t>0</a:t>
            </a:r>
            <a:r>
              <a:rPr lang="en-US" b="0" i="0">
                <a:effectLst/>
                <a:latin typeface="Arial" panose="020B0604020202020204" pitchFamily="34" charset="0"/>
              </a:rPr>
              <a:t>=K</a:t>
            </a:r>
            <a:r>
              <a:rPr lang="en-US" b="0" i="0" baseline="-25000">
                <a:effectLst/>
                <a:latin typeface="Arial" panose="020B0604020202020204" pitchFamily="34" charset="0"/>
              </a:rPr>
              <a:t>0</a:t>
            </a:r>
            <a:r>
              <a:rPr lang="en-US" b="0" i="0">
                <a:effectLst/>
                <a:latin typeface="Arial" panose="020B0604020202020204" pitchFamily="34" charset="0"/>
              </a:rPr>
              <a:t>=1.</a:t>
            </a:r>
          </a:p>
          <a:p>
            <a:endParaRPr lang="en-US">
              <a:latin typeface="Arial" panose="020B0604020202020204" pitchFamily="34" charset="0"/>
            </a:endParaRPr>
          </a:p>
          <a:p>
            <a:r>
              <a:rPr lang="en-US" b="0" i="0">
                <a:effectLst/>
                <a:latin typeface="Arial" panose="020B0604020202020204" pitchFamily="34" charset="0"/>
              </a:rPr>
              <a:t>This equation is implemented by connecting J0 and K0 to a constant HIGH level.</a:t>
            </a:r>
            <a:endParaRPr lang="en-IN"/>
          </a:p>
        </p:txBody>
      </p:sp>
      <p:pic>
        <p:nvPicPr>
          <p:cNvPr id="14" name="Picture 13">
            <a:extLst>
              <a:ext uri="{FF2B5EF4-FFF2-40B4-BE49-F238E27FC236}">
                <a16:creationId xmlns:a16="http://schemas.microsoft.com/office/drawing/2014/main" id="{D9A21433-B64A-46C3-96D0-D4A8CE1F4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07" y="675321"/>
            <a:ext cx="5068879" cy="3324497"/>
          </a:xfrm>
          <a:prstGeom prst="rect">
            <a:avLst/>
          </a:prstGeom>
        </p:spPr>
      </p:pic>
      <p:pic>
        <p:nvPicPr>
          <p:cNvPr id="15" name="Picture 14">
            <a:extLst>
              <a:ext uri="{FF2B5EF4-FFF2-40B4-BE49-F238E27FC236}">
                <a16:creationId xmlns:a16="http://schemas.microsoft.com/office/drawing/2014/main" id="{113CD45C-8747-4218-AE9A-87E57EED9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86" y="6062036"/>
            <a:ext cx="10439400" cy="3756361"/>
          </a:xfrm>
          <a:prstGeom prst="rect">
            <a:avLst/>
          </a:prstGeom>
        </p:spPr>
      </p:pic>
      <p:sp>
        <p:nvSpPr>
          <p:cNvPr id="16" name="TextBox 15">
            <a:extLst>
              <a:ext uri="{FF2B5EF4-FFF2-40B4-BE49-F238E27FC236}">
                <a16:creationId xmlns:a16="http://schemas.microsoft.com/office/drawing/2014/main" id="{BC285967-0BCD-4F0C-A722-521BF766E2AA}"/>
              </a:ext>
            </a:extLst>
          </p:cNvPr>
          <p:cNvSpPr txBox="1"/>
          <p:nvPr/>
        </p:nvSpPr>
        <p:spPr>
          <a:xfrm>
            <a:off x="5789622" y="2871390"/>
            <a:ext cx="12522325" cy="1200329"/>
          </a:xfrm>
          <a:prstGeom prst="rect">
            <a:avLst/>
          </a:prstGeom>
          <a:noFill/>
        </p:spPr>
        <p:txBody>
          <a:bodyPr wrap="square">
            <a:spAutoFit/>
          </a:bodyPr>
          <a:lstStyle/>
          <a:p>
            <a:r>
              <a:rPr lang="en-US" b="0" i="0">
                <a:effectLst/>
                <a:latin typeface="Arial" panose="020B0604020202020204" pitchFamily="34" charset="0"/>
              </a:rPr>
              <a:t>Next, notice in Table 9–5 that FF1 (Q1) changes on the next clock pulse each time when Q0=1 and Q3=0, so the logic equation for the J1 and K1 inputs is</a:t>
            </a:r>
          </a:p>
          <a:p>
            <a:pPr algn="ctr"/>
            <a:endParaRPr lang="en-US">
              <a:latin typeface="Arial" panose="020B0604020202020204" pitchFamily="34" charset="0"/>
            </a:endParaRPr>
          </a:p>
          <a:p>
            <a:pPr algn="ctr"/>
            <a:r>
              <a:rPr lang="en-US" b="0" i="0">
                <a:effectLst/>
                <a:latin typeface="Arial" panose="020B0604020202020204" pitchFamily="34" charset="0"/>
              </a:rPr>
              <a:t>J</a:t>
            </a:r>
            <a:r>
              <a:rPr lang="en-US" b="0" i="0" baseline="-25000">
                <a:effectLst/>
                <a:latin typeface="Arial" panose="020B0604020202020204" pitchFamily="34" charset="0"/>
              </a:rPr>
              <a:t>1</a:t>
            </a:r>
            <a:r>
              <a:rPr lang="en-US" b="0" i="0">
                <a:effectLst/>
                <a:latin typeface="Arial" panose="020B0604020202020204" pitchFamily="34" charset="0"/>
              </a:rPr>
              <a:t>=K</a:t>
            </a:r>
            <a:r>
              <a:rPr lang="en-US" b="0" i="0" baseline="-25000">
                <a:effectLst/>
                <a:latin typeface="Arial" panose="020B0604020202020204" pitchFamily="34" charset="0"/>
              </a:rPr>
              <a:t>1</a:t>
            </a:r>
            <a:r>
              <a:rPr lang="en-US" b="0" i="0">
                <a:effectLst/>
                <a:latin typeface="Arial" panose="020B0604020202020204" pitchFamily="34" charset="0"/>
              </a:rPr>
              <a:t>=Q</a:t>
            </a:r>
            <a:r>
              <a:rPr lang="en-US" b="0" i="0" baseline="-25000">
                <a:effectLst/>
                <a:latin typeface="Arial" panose="020B0604020202020204" pitchFamily="34" charset="0"/>
              </a:rPr>
              <a:t>0</a:t>
            </a:r>
            <a:r>
              <a:rPr lang="en-US" b="0" i="0">
                <a:effectLst/>
                <a:latin typeface="Arial" panose="020B0604020202020204" pitchFamily="34" charset="0"/>
              </a:rPr>
              <a:t>Q</a:t>
            </a:r>
            <a:r>
              <a:rPr lang="en-US" b="0" i="0" baseline="-25000">
                <a:effectLst/>
                <a:latin typeface="Arial" panose="020B0604020202020204" pitchFamily="34" charset="0"/>
              </a:rPr>
              <a:t>3</a:t>
            </a:r>
            <a:r>
              <a:rPr lang="en-US" b="0" i="0">
                <a:effectLst/>
                <a:latin typeface="Arial" panose="020B0604020202020204" pitchFamily="34" charset="0"/>
              </a:rPr>
              <a:t>’</a:t>
            </a:r>
            <a:endParaRPr lang="en-IN"/>
          </a:p>
        </p:txBody>
      </p:sp>
      <p:sp>
        <p:nvSpPr>
          <p:cNvPr id="18" name="TextBox 17">
            <a:extLst>
              <a:ext uri="{FF2B5EF4-FFF2-40B4-BE49-F238E27FC236}">
                <a16:creationId xmlns:a16="http://schemas.microsoft.com/office/drawing/2014/main" id="{BC6A98F0-A171-4AA0-B563-8B8AA80CA05D}"/>
              </a:ext>
            </a:extLst>
          </p:cNvPr>
          <p:cNvSpPr txBox="1"/>
          <p:nvPr/>
        </p:nvSpPr>
        <p:spPr>
          <a:xfrm>
            <a:off x="5817926" y="4200521"/>
            <a:ext cx="12012874" cy="1200329"/>
          </a:xfrm>
          <a:prstGeom prst="rect">
            <a:avLst/>
          </a:prstGeom>
          <a:noFill/>
        </p:spPr>
        <p:txBody>
          <a:bodyPr wrap="square">
            <a:spAutoFit/>
          </a:bodyPr>
          <a:lstStyle/>
          <a:p>
            <a:r>
              <a:rPr lang="en-US" b="0" i="0">
                <a:effectLst/>
                <a:latin typeface="Arial" panose="020B0604020202020204" pitchFamily="34" charset="0"/>
              </a:rPr>
              <a:t>This equation is implemented by ANDing Q0 and Q3 and connecting the gate output to the J1 and K1 inputs of FF1.</a:t>
            </a:r>
          </a:p>
          <a:p>
            <a:endParaRPr lang="en-US">
              <a:latin typeface="Arial" panose="020B0604020202020204" pitchFamily="34" charset="0"/>
            </a:endParaRPr>
          </a:p>
          <a:p>
            <a:r>
              <a:rPr lang="en-US" b="0" i="0">
                <a:effectLst/>
                <a:latin typeface="Arial" panose="020B0604020202020204" pitchFamily="34" charset="0"/>
              </a:rPr>
              <a:t>Flip-flop 2 (Q2) changes on the next clock pulse each time both Q0=1 and Q1=1. This requires an input logic equation as follows:</a:t>
            </a:r>
            <a:endParaRPr lang="en-IN"/>
          </a:p>
        </p:txBody>
      </p:sp>
      <p:sp>
        <p:nvSpPr>
          <p:cNvPr id="20" name="TextBox 19">
            <a:extLst>
              <a:ext uri="{FF2B5EF4-FFF2-40B4-BE49-F238E27FC236}">
                <a16:creationId xmlns:a16="http://schemas.microsoft.com/office/drawing/2014/main" id="{3EB2DF52-1D7D-44D5-860B-6C6E741ACED7}"/>
              </a:ext>
            </a:extLst>
          </p:cNvPr>
          <p:cNvSpPr txBox="1"/>
          <p:nvPr/>
        </p:nvSpPr>
        <p:spPr>
          <a:xfrm>
            <a:off x="11353800" y="5529652"/>
            <a:ext cx="2362200" cy="380051"/>
          </a:xfrm>
          <a:prstGeom prst="rect">
            <a:avLst/>
          </a:prstGeom>
          <a:noFill/>
        </p:spPr>
        <p:txBody>
          <a:bodyPr wrap="square">
            <a:spAutoFit/>
          </a:bodyPr>
          <a:lstStyle/>
          <a:p>
            <a:r>
              <a:rPr lang="en-IN" b="0" i="0">
                <a:effectLst/>
                <a:latin typeface="Arial" panose="020B0604020202020204" pitchFamily="34" charset="0"/>
              </a:rPr>
              <a:t>J</a:t>
            </a:r>
            <a:r>
              <a:rPr lang="en-IN" b="0" i="0" baseline="-25000">
                <a:effectLst/>
                <a:latin typeface="Arial" panose="020B0604020202020204" pitchFamily="34" charset="0"/>
              </a:rPr>
              <a:t>2</a:t>
            </a:r>
            <a:r>
              <a:rPr lang="en-IN" b="0" i="0">
                <a:effectLst/>
                <a:latin typeface="Arial" panose="020B0604020202020204" pitchFamily="34" charset="0"/>
              </a:rPr>
              <a:t>=K</a:t>
            </a:r>
            <a:r>
              <a:rPr lang="en-IN" b="0" i="0" baseline="-25000">
                <a:effectLst/>
                <a:latin typeface="Arial" panose="020B0604020202020204" pitchFamily="34" charset="0"/>
              </a:rPr>
              <a:t>2</a:t>
            </a:r>
            <a:r>
              <a:rPr lang="en-IN" b="0" i="0">
                <a:effectLst/>
                <a:latin typeface="Arial" panose="020B0604020202020204" pitchFamily="34" charset="0"/>
              </a:rPr>
              <a:t>=Q</a:t>
            </a:r>
            <a:r>
              <a:rPr lang="en-IN" b="0" i="0" baseline="-25000">
                <a:effectLst/>
                <a:latin typeface="Arial" panose="020B0604020202020204" pitchFamily="34" charset="0"/>
              </a:rPr>
              <a:t>0</a:t>
            </a:r>
            <a:r>
              <a:rPr lang="en-IN" b="0" i="0">
                <a:effectLst/>
                <a:latin typeface="Arial" panose="020B0604020202020204" pitchFamily="34" charset="0"/>
              </a:rPr>
              <a:t>Q</a:t>
            </a:r>
            <a:r>
              <a:rPr lang="en-IN" b="0" i="0" baseline="-25000">
                <a:effectLst/>
                <a:latin typeface="Arial" panose="020B0604020202020204" pitchFamily="34" charset="0"/>
              </a:rPr>
              <a:t>1</a:t>
            </a:r>
            <a:endParaRPr lang="en-IN" baseline="-25000"/>
          </a:p>
        </p:txBody>
      </p:sp>
      <p:sp>
        <p:nvSpPr>
          <p:cNvPr id="22" name="TextBox 21">
            <a:extLst>
              <a:ext uri="{FF2B5EF4-FFF2-40B4-BE49-F238E27FC236}">
                <a16:creationId xmlns:a16="http://schemas.microsoft.com/office/drawing/2014/main" id="{709EF2F3-7F36-4DEE-ADF9-0C391D368DAD}"/>
              </a:ext>
            </a:extLst>
          </p:cNvPr>
          <p:cNvSpPr txBox="1"/>
          <p:nvPr/>
        </p:nvSpPr>
        <p:spPr>
          <a:xfrm>
            <a:off x="10713231" y="6215282"/>
            <a:ext cx="7574769" cy="1754326"/>
          </a:xfrm>
          <a:prstGeom prst="rect">
            <a:avLst/>
          </a:prstGeom>
          <a:noFill/>
        </p:spPr>
        <p:txBody>
          <a:bodyPr wrap="square">
            <a:spAutoFit/>
          </a:bodyPr>
          <a:lstStyle/>
          <a:p>
            <a:r>
              <a:rPr lang="en-US" b="0" i="0">
                <a:effectLst/>
                <a:latin typeface="Arial" panose="020B0604020202020204" pitchFamily="34" charset="0"/>
              </a:rPr>
              <a:t>This equation is implemented by ANDing Q0 and Q1 and connecting the gate output to the J2 and K2 inputs of FF2.</a:t>
            </a:r>
          </a:p>
          <a:p>
            <a:endParaRPr lang="en-US">
              <a:latin typeface="Arial" panose="020B0604020202020204" pitchFamily="34" charset="0"/>
            </a:endParaRPr>
          </a:p>
          <a:p>
            <a:r>
              <a:rPr lang="en-US" b="0" i="0">
                <a:effectLst/>
                <a:latin typeface="Arial" panose="020B0604020202020204" pitchFamily="34" charset="0"/>
              </a:rPr>
              <a:t>Finally, FF3 (Q3) changes to the opposite state on the next clock pulse each time Q0=1, Q1=1, and Q2=1 (state 7), or when Q0=1 and Q3=1 (state 9). The equation for this is as follows:</a:t>
            </a:r>
            <a:endParaRPr lang="en-IN"/>
          </a:p>
        </p:txBody>
      </p:sp>
      <p:sp>
        <p:nvSpPr>
          <p:cNvPr id="24" name="TextBox 23">
            <a:extLst>
              <a:ext uri="{FF2B5EF4-FFF2-40B4-BE49-F238E27FC236}">
                <a16:creationId xmlns:a16="http://schemas.microsoft.com/office/drawing/2014/main" id="{6191FB3A-B9E7-4EE9-9EA2-AC498A94E308}"/>
              </a:ext>
            </a:extLst>
          </p:cNvPr>
          <p:cNvSpPr txBox="1"/>
          <p:nvPr/>
        </p:nvSpPr>
        <p:spPr>
          <a:xfrm>
            <a:off x="13182600" y="8174255"/>
            <a:ext cx="3124200" cy="369332"/>
          </a:xfrm>
          <a:prstGeom prst="rect">
            <a:avLst/>
          </a:prstGeom>
          <a:noFill/>
        </p:spPr>
        <p:txBody>
          <a:bodyPr wrap="square">
            <a:spAutoFit/>
          </a:bodyPr>
          <a:lstStyle/>
          <a:p>
            <a:r>
              <a:rPr lang="en-IN" b="0" i="0">
                <a:effectLst/>
                <a:latin typeface="Arial" panose="020B0604020202020204" pitchFamily="34" charset="0"/>
              </a:rPr>
              <a:t>J</a:t>
            </a:r>
            <a:r>
              <a:rPr lang="en-IN" b="0" i="0" baseline="-25000">
                <a:effectLst/>
                <a:latin typeface="Arial" panose="020B0604020202020204" pitchFamily="34" charset="0"/>
              </a:rPr>
              <a:t>3</a:t>
            </a:r>
            <a:r>
              <a:rPr lang="en-IN" b="0" i="0">
                <a:effectLst/>
                <a:latin typeface="Arial" panose="020B0604020202020204" pitchFamily="34" charset="0"/>
              </a:rPr>
              <a:t>=K</a:t>
            </a:r>
            <a:r>
              <a:rPr lang="en-IN" b="0" i="0" baseline="-25000">
                <a:effectLst/>
                <a:latin typeface="Arial" panose="020B0604020202020204" pitchFamily="34" charset="0"/>
              </a:rPr>
              <a:t>3</a:t>
            </a:r>
            <a:r>
              <a:rPr lang="en-IN" b="0" i="0">
                <a:effectLst/>
                <a:latin typeface="Arial" panose="020B0604020202020204" pitchFamily="34" charset="0"/>
              </a:rPr>
              <a:t>=Q</a:t>
            </a:r>
            <a:r>
              <a:rPr lang="en-IN" b="0" i="0" baseline="-25000">
                <a:effectLst/>
                <a:latin typeface="Arial" panose="020B0604020202020204" pitchFamily="34" charset="0"/>
              </a:rPr>
              <a:t>0</a:t>
            </a:r>
            <a:r>
              <a:rPr lang="en-IN" b="0" i="0">
                <a:effectLst/>
                <a:latin typeface="Arial" panose="020B0604020202020204" pitchFamily="34" charset="0"/>
              </a:rPr>
              <a:t>Q</a:t>
            </a:r>
            <a:r>
              <a:rPr lang="en-IN" b="0" i="0" baseline="-25000">
                <a:effectLst/>
                <a:latin typeface="Arial" panose="020B0604020202020204" pitchFamily="34" charset="0"/>
              </a:rPr>
              <a:t>1</a:t>
            </a:r>
            <a:r>
              <a:rPr lang="en-IN" b="0" i="0">
                <a:effectLst/>
                <a:latin typeface="Arial" panose="020B0604020202020204" pitchFamily="34" charset="0"/>
              </a:rPr>
              <a:t>Q</a:t>
            </a:r>
            <a:r>
              <a:rPr lang="en-IN" b="0" i="0" baseline="-25000">
                <a:effectLst/>
                <a:latin typeface="Arial" panose="020B0604020202020204" pitchFamily="34" charset="0"/>
              </a:rPr>
              <a:t>2</a:t>
            </a:r>
            <a:r>
              <a:rPr lang="en-IN" b="0" i="0">
                <a:effectLst/>
                <a:latin typeface="Arial" panose="020B0604020202020204" pitchFamily="34" charset="0"/>
              </a:rPr>
              <a:t>+Q</a:t>
            </a:r>
            <a:r>
              <a:rPr lang="en-IN" b="0" i="0" baseline="-25000">
                <a:effectLst/>
                <a:latin typeface="Arial" panose="020B0604020202020204" pitchFamily="34" charset="0"/>
              </a:rPr>
              <a:t>0</a:t>
            </a:r>
            <a:r>
              <a:rPr lang="en-IN" b="0" i="0">
                <a:effectLst/>
                <a:latin typeface="Arial" panose="020B0604020202020204" pitchFamily="34" charset="0"/>
              </a:rPr>
              <a:t>Q</a:t>
            </a:r>
            <a:r>
              <a:rPr lang="en-IN" b="0" i="0" baseline="-25000">
                <a:effectLst/>
                <a:latin typeface="Arial" panose="020B0604020202020204" pitchFamily="34" charset="0"/>
              </a:rPr>
              <a:t>3</a:t>
            </a:r>
            <a:endParaRPr lang="en-IN" baseline="-25000"/>
          </a:p>
        </p:txBody>
      </p:sp>
      <p:sp>
        <p:nvSpPr>
          <p:cNvPr id="26" name="TextBox 25">
            <a:extLst>
              <a:ext uri="{FF2B5EF4-FFF2-40B4-BE49-F238E27FC236}">
                <a16:creationId xmlns:a16="http://schemas.microsoft.com/office/drawing/2014/main" id="{CFE62900-A6C1-4748-ADDF-F1D1FDF1FD6D}"/>
              </a:ext>
            </a:extLst>
          </p:cNvPr>
          <p:cNvSpPr txBox="1"/>
          <p:nvPr/>
        </p:nvSpPr>
        <p:spPr>
          <a:xfrm>
            <a:off x="10769347" y="8764390"/>
            <a:ext cx="7479501" cy="923330"/>
          </a:xfrm>
          <a:prstGeom prst="rect">
            <a:avLst/>
          </a:prstGeom>
          <a:noFill/>
        </p:spPr>
        <p:txBody>
          <a:bodyPr wrap="square">
            <a:spAutoFit/>
          </a:bodyPr>
          <a:lstStyle/>
          <a:p>
            <a:r>
              <a:rPr lang="en-US" b="1" i="0">
                <a:effectLst/>
                <a:latin typeface="Arial" panose="020B0604020202020204" pitchFamily="34" charset="0"/>
              </a:rPr>
              <a:t>The Q</a:t>
            </a:r>
            <a:r>
              <a:rPr lang="en-US" b="1" i="0" baseline="-25000">
                <a:effectLst/>
                <a:latin typeface="Arial" panose="020B0604020202020204" pitchFamily="34" charset="0"/>
              </a:rPr>
              <a:t>0</a:t>
            </a:r>
            <a:r>
              <a:rPr lang="en-US" b="1" i="0">
                <a:effectLst/>
                <a:latin typeface="Arial" panose="020B0604020202020204" pitchFamily="34" charset="0"/>
              </a:rPr>
              <a:t>Q</a:t>
            </a:r>
            <a:r>
              <a:rPr lang="en-US" b="1" i="0" baseline="-25000">
                <a:effectLst/>
                <a:latin typeface="Arial" panose="020B0604020202020204" pitchFamily="34" charset="0"/>
              </a:rPr>
              <a:t>3</a:t>
            </a:r>
            <a:r>
              <a:rPr lang="en-US" b="1" i="0">
                <a:effectLst/>
                <a:latin typeface="Arial" panose="020B0604020202020204" pitchFamily="34" charset="0"/>
              </a:rPr>
              <a:t>’ AND gate, the Q</a:t>
            </a:r>
            <a:r>
              <a:rPr lang="en-US" b="1" i="0" baseline="-25000">
                <a:effectLst/>
                <a:latin typeface="Arial" panose="020B0604020202020204" pitchFamily="34" charset="0"/>
              </a:rPr>
              <a:t>0</a:t>
            </a:r>
            <a:r>
              <a:rPr lang="en-US" b="1" i="0">
                <a:effectLst/>
                <a:latin typeface="Arial" panose="020B0604020202020204" pitchFamily="34" charset="0"/>
              </a:rPr>
              <a:t>Q</a:t>
            </a:r>
            <a:r>
              <a:rPr lang="en-US" b="1" i="0" baseline="-25000">
                <a:effectLst/>
                <a:latin typeface="Arial" panose="020B0604020202020204" pitchFamily="34" charset="0"/>
              </a:rPr>
              <a:t>3</a:t>
            </a:r>
            <a:r>
              <a:rPr lang="en-US" b="1" i="0">
                <a:effectLst/>
                <a:latin typeface="Arial" panose="020B0604020202020204" pitchFamily="34" charset="0"/>
              </a:rPr>
              <a:t> AND gate, and the OR gate; this arrangement detects the occurrence of the 1001 state and causes the counter to recycle properly on the next clock pulse. </a:t>
            </a:r>
            <a:endParaRPr lang="en-IN" b="1"/>
          </a:p>
        </p:txBody>
      </p:sp>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BBB4CFFF-CABC-4A01-B69F-0AC60B33595C}"/>
                  </a:ext>
                </a:extLst>
              </p14:cNvPr>
              <p14:cNvContentPartPr/>
              <p14:nvPr/>
            </p14:nvContentPartPr>
            <p14:xfrm>
              <a:off x="-797297" y="5199069"/>
              <a:ext cx="2520" cy="360"/>
            </p14:xfrm>
          </p:contentPart>
        </mc:Choice>
        <mc:Fallback xmlns="">
          <p:pic>
            <p:nvPicPr>
              <p:cNvPr id="39" name="Ink 38">
                <a:extLst>
                  <a:ext uri="{FF2B5EF4-FFF2-40B4-BE49-F238E27FC236}">
                    <a16:creationId xmlns:a16="http://schemas.microsoft.com/office/drawing/2014/main" id="{BBB4CFFF-CABC-4A01-B69F-0AC60B33595C}"/>
                  </a:ext>
                </a:extLst>
              </p:cNvPr>
              <p:cNvPicPr/>
              <p:nvPr/>
            </p:nvPicPr>
            <p:blipFill>
              <a:blip r:embed="rId5"/>
              <a:stretch>
                <a:fillRect/>
              </a:stretch>
            </p:blipFill>
            <p:spPr>
              <a:xfrm>
                <a:off x="-806297" y="5190069"/>
                <a:ext cx="20160" cy="18000"/>
              </a:xfrm>
              <a:prstGeom prst="rect">
                <a:avLst/>
              </a:prstGeom>
            </p:spPr>
          </p:pic>
        </mc:Fallback>
      </mc:AlternateContent>
      <p:sp>
        <p:nvSpPr>
          <p:cNvPr id="48" name="Oval 47">
            <a:extLst>
              <a:ext uri="{FF2B5EF4-FFF2-40B4-BE49-F238E27FC236}">
                <a16:creationId xmlns:a16="http://schemas.microsoft.com/office/drawing/2014/main" id="{DBA46FF8-7BC8-4FE0-86C7-88F45BA72062}"/>
              </a:ext>
            </a:extLst>
          </p:cNvPr>
          <p:cNvSpPr/>
          <p:nvPr/>
        </p:nvSpPr>
        <p:spPr>
          <a:xfrm>
            <a:off x="3581400" y="7200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E04D7EF1-1342-4E5B-8181-9682BF9CCCCE}"/>
              </a:ext>
            </a:extLst>
          </p:cNvPr>
          <p:cNvSpPr/>
          <p:nvPr/>
        </p:nvSpPr>
        <p:spPr>
          <a:xfrm>
            <a:off x="7162800" y="6515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FD207C3D-9F94-42C0-A0A5-73EDB6E39415}"/>
              </a:ext>
            </a:extLst>
          </p:cNvPr>
          <p:cNvSpPr/>
          <p:nvPr/>
        </p:nvSpPr>
        <p:spPr>
          <a:xfrm>
            <a:off x="7924800" y="6819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964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2" y="4230964"/>
            <a:ext cx="18287998" cy="574039"/>
          </a:xfrm>
        </p:spPr>
        <p:txBody>
          <a:bodyPr/>
          <a:lstStyle/>
          <a:p>
            <a:pPr algn="ctr"/>
            <a:r>
              <a:rPr lang="en-US" dirty="0"/>
              <a:t>Logic Diagram for HDL CODE</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399146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05A68B2D-2288-44CB-A9D4-5BEAA370D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840" y="2552700"/>
            <a:ext cx="14400319" cy="5181600"/>
          </a:xfrm>
          <a:prstGeom prst="rect">
            <a:avLst/>
          </a:prstGeom>
        </p:spPr>
      </p:pic>
    </p:spTree>
    <p:extLst>
      <p:ext uri="{BB962C8B-B14F-4D97-AF65-F5344CB8AC3E}">
        <p14:creationId xmlns:p14="http://schemas.microsoft.com/office/powerpoint/2010/main" val="36619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2" y="4230964"/>
            <a:ext cx="18287998" cy="574039"/>
          </a:xfrm>
        </p:spPr>
        <p:txBody>
          <a:bodyPr/>
          <a:lstStyle/>
          <a:p>
            <a:pPr algn="ctr"/>
            <a:r>
              <a:rPr lang="en-US" dirty="0"/>
              <a:t>HDL CODE</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1254487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AAF62362-64EC-4A04-934C-3C15047E0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780629"/>
            <a:ext cx="15087600" cy="8725741"/>
          </a:xfrm>
          <a:prstGeom prst="rect">
            <a:avLst/>
          </a:prstGeom>
        </p:spPr>
      </p:pic>
    </p:spTree>
    <p:extLst>
      <p:ext uri="{BB962C8B-B14F-4D97-AF65-F5344CB8AC3E}">
        <p14:creationId xmlns:p14="http://schemas.microsoft.com/office/powerpoint/2010/main" val="146107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6418580" y="4230964"/>
            <a:ext cx="5450840" cy="574039"/>
          </a:xfrm>
        </p:spPr>
        <p:txBody>
          <a:bodyPr/>
          <a:lstStyle/>
          <a:p>
            <a:pPr algn="ctr"/>
            <a:r>
              <a:rPr lang="en-US" dirty="0"/>
              <a:t>OUTPUT</a:t>
            </a:r>
            <a:endParaRPr lang="en-IN" dirty="0"/>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Tree>
    <p:extLst>
      <p:ext uri="{BB962C8B-B14F-4D97-AF65-F5344CB8AC3E}">
        <p14:creationId xmlns:p14="http://schemas.microsoft.com/office/powerpoint/2010/main" val="1561452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E675B08A-25A1-4DEE-ACE4-F539C421C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67" y="344438"/>
            <a:ext cx="12627865" cy="9598124"/>
          </a:xfrm>
          <a:prstGeom prst="rect">
            <a:avLst/>
          </a:prstGeom>
        </p:spPr>
      </p:pic>
    </p:spTree>
    <p:extLst>
      <p:ext uri="{BB962C8B-B14F-4D97-AF65-F5344CB8AC3E}">
        <p14:creationId xmlns:p14="http://schemas.microsoft.com/office/powerpoint/2010/main" val="200487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0" name="Title 1">
            <a:extLst>
              <a:ext uri="{FF2B5EF4-FFF2-40B4-BE49-F238E27FC236}">
                <a16:creationId xmlns:a16="http://schemas.microsoft.com/office/drawing/2014/main" id="{C4C6B7A9-7C71-43C4-B72D-7FF4B87DEA8D}"/>
              </a:ext>
            </a:extLst>
          </p:cNvPr>
          <p:cNvSpPr>
            <a:spLocks noGrp="1"/>
          </p:cNvSpPr>
          <p:nvPr>
            <p:ph type="title"/>
          </p:nvPr>
        </p:nvSpPr>
        <p:spPr>
          <a:xfrm>
            <a:off x="4267200" y="66843"/>
            <a:ext cx="8229600" cy="553998"/>
          </a:xfrm>
        </p:spPr>
        <p:txBody>
          <a:bodyPr/>
          <a:lstStyle/>
          <a:p>
            <a:pPr algn="ctr"/>
            <a:r>
              <a:rPr lang="en-US" dirty="0"/>
              <a:t>Two types of instructions </a:t>
            </a:r>
          </a:p>
        </p:txBody>
      </p:sp>
      <p:sp>
        <p:nvSpPr>
          <p:cNvPr id="11" name="Rectangle 10">
            <a:extLst>
              <a:ext uri="{FF2B5EF4-FFF2-40B4-BE49-F238E27FC236}">
                <a16:creationId xmlns:a16="http://schemas.microsoft.com/office/drawing/2014/main" id="{A66A11AB-D5E0-416C-BC05-BEA5D8F39D73}"/>
              </a:ext>
            </a:extLst>
          </p:cNvPr>
          <p:cNvSpPr/>
          <p:nvPr/>
        </p:nvSpPr>
        <p:spPr>
          <a:xfrm>
            <a:off x="3733800" y="7206983"/>
            <a:ext cx="13049718" cy="1815882"/>
          </a:xfrm>
          <a:prstGeom prst="rect">
            <a:avLst/>
          </a:prstGeom>
        </p:spPr>
        <p:txBody>
          <a:bodyPr wrap="square">
            <a:spAutoFit/>
          </a:bodyPr>
          <a:lstStyle/>
          <a:p>
            <a:pPr lvl="1" algn="ctr">
              <a:buFont typeface="Arial" pitchFamily="34" charset="0"/>
              <a:buChar char="•"/>
            </a:pPr>
            <a:r>
              <a:rPr lang="en-US" sz="2800" dirty="0"/>
              <a:t>16-bit A-instructions</a:t>
            </a:r>
          </a:p>
          <a:p>
            <a:pPr lvl="1" algn="ctr">
              <a:buFont typeface="Arial" pitchFamily="34" charset="0"/>
              <a:buChar char="•"/>
            </a:pPr>
            <a:r>
              <a:rPr lang="en-US" sz="2800" dirty="0"/>
              <a:t>16-bit C-instructions</a:t>
            </a:r>
          </a:p>
          <a:p>
            <a:pPr algn="ctr"/>
            <a:endParaRPr lang="en-US" sz="2800" dirty="0"/>
          </a:p>
          <a:p>
            <a:pPr algn="ctr"/>
            <a:r>
              <a:rPr lang="en-US" sz="2800" dirty="0"/>
              <a:t>Hack program = sequence of instructions written in the </a:t>
            </a:r>
            <a:r>
              <a:rPr lang="en-US" sz="2800" b="1" dirty="0"/>
              <a:t>Hack machine language</a:t>
            </a:r>
          </a:p>
        </p:txBody>
      </p:sp>
      <p:pic>
        <p:nvPicPr>
          <p:cNvPr id="12" name="Picture 2">
            <a:extLst>
              <a:ext uri="{FF2B5EF4-FFF2-40B4-BE49-F238E27FC236}">
                <a16:creationId xmlns:a16="http://schemas.microsoft.com/office/drawing/2014/main" id="{109A3C55-C657-4C0F-9279-84CCE7B94687}"/>
              </a:ext>
            </a:extLst>
          </p:cNvPr>
          <p:cNvPicPr>
            <a:picLocks noChangeAspect="1" noChangeArrowheads="1"/>
          </p:cNvPicPr>
          <p:nvPr/>
        </p:nvPicPr>
        <p:blipFill>
          <a:blip r:embed="rId2" cstate="print"/>
          <a:srcRect/>
          <a:stretch>
            <a:fillRect/>
          </a:stretch>
        </p:blipFill>
        <p:spPr bwMode="auto">
          <a:xfrm>
            <a:off x="3811933" y="1745707"/>
            <a:ext cx="9140134" cy="4715326"/>
          </a:xfrm>
          <a:prstGeom prst="rect">
            <a:avLst/>
          </a:prstGeom>
          <a:noFill/>
          <a:ln w="9525">
            <a:noFill/>
            <a:miter lim="800000"/>
            <a:headEnd/>
            <a:tailEnd/>
          </a:ln>
        </p:spPr>
      </p:pic>
    </p:spTree>
    <p:extLst>
      <p:ext uri="{BB962C8B-B14F-4D97-AF65-F5344CB8AC3E}">
        <p14:creationId xmlns:p14="http://schemas.microsoft.com/office/powerpoint/2010/main" val="3152562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F4CAD1A2-5B88-4250-A10F-9F73B0015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941" y="563716"/>
            <a:ext cx="12590117" cy="9159567"/>
          </a:xfrm>
          <a:prstGeom prst="rect">
            <a:avLst/>
          </a:prstGeom>
        </p:spPr>
      </p:pic>
    </p:spTree>
    <p:extLst>
      <p:ext uri="{BB962C8B-B14F-4D97-AF65-F5344CB8AC3E}">
        <p14:creationId xmlns:p14="http://schemas.microsoft.com/office/powerpoint/2010/main" val="2984309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5D299989-7C09-42B5-A1BF-FFD3D6DCF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127" y="601539"/>
            <a:ext cx="12469746" cy="9083921"/>
          </a:xfrm>
          <a:prstGeom prst="rect">
            <a:avLst/>
          </a:prstGeom>
        </p:spPr>
      </p:pic>
    </p:spTree>
    <p:extLst>
      <p:ext uri="{BB962C8B-B14F-4D97-AF65-F5344CB8AC3E}">
        <p14:creationId xmlns:p14="http://schemas.microsoft.com/office/powerpoint/2010/main" val="3746687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B6A16997-72D4-45DE-A6A0-10835E560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238" y="443081"/>
            <a:ext cx="12653523" cy="9391193"/>
          </a:xfrm>
          <a:prstGeom prst="rect">
            <a:avLst/>
          </a:prstGeom>
        </p:spPr>
      </p:pic>
    </p:spTree>
    <p:extLst>
      <p:ext uri="{BB962C8B-B14F-4D97-AF65-F5344CB8AC3E}">
        <p14:creationId xmlns:p14="http://schemas.microsoft.com/office/powerpoint/2010/main" val="397536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pic>
        <p:nvPicPr>
          <p:cNvPr id="3" name="Picture 2">
            <a:extLst>
              <a:ext uri="{FF2B5EF4-FFF2-40B4-BE49-F238E27FC236}">
                <a16:creationId xmlns:a16="http://schemas.microsoft.com/office/drawing/2014/main" id="{E6F75E56-1EBF-4854-B0D7-F6FA89D6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382" y="406746"/>
            <a:ext cx="12433235" cy="9473507"/>
          </a:xfrm>
          <a:prstGeom prst="rect">
            <a:avLst/>
          </a:prstGeom>
        </p:spPr>
      </p:pic>
    </p:spTree>
    <p:extLst>
      <p:ext uri="{BB962C8B-B14F-4D97-AF65-F5344CB8AC3E}">
        <p14:creationId xmlns:p14="http://schemas.microsoft.com/office/powerpoint/2010/main" val="1693940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3" name="TextBox 2">
            <a:extLst>
              <a:ext uri="{FF2B5EF4-FFF2-40B4-BE49-F238E27FC236}">
                <a16:creationId xmlns:a16="http://schemas.microsoft.com/office/drawing/2014/main" id="{4D328CDD-EC67-4A24-8650-78D046A46528}"/>
              </a:ext>
            </a:extLst>
          </p:cNvPr>
          <p:cNvSpPr txBox="1"/>
          <p:nvPr/>
        </p:nvSpPr>
        <p:spPr>
          <a:xfrm>
            <a:off x="5456606" y="4789557"/>
            <a:ext cx="7374788" cy="707886"/>
          </a:xfrm>
          <a:prstGeom prst="rect">
            <a:avLst/>
          </a:prstGeom>
          <a:noFill/>
        </p:spPr>
        <p:txBody>
          <a:bodyPr wrap="square" rtlCol="0">
            <a:spAutoFit/>
          </a:bodyPr>
          <a:lstStyle/>
          <a:p>
            <a:pPr algn="ctr"/>
            <a:r>
              <a:rPr lang="en-IN" sz="4000" b="1" dirty="0"/>
              <a:t>Structure of program</a:t>
            </a:r>
          </a:p>
        </p:txBody>
      </p:sp>
    </p:spTree>
    <p:extLst>
      <p:ext uri="{BB962C8B-B14F-4D97-AF65-F5344CB8AC3E}">
        <p14:creationId xmlns:p14="http://schemas.microsoft.com/office/powerpoint/2010/main" val="1874318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4463-70E5-4ED4-A16A-8A4A0D98DFF1}"/>
              </a:ext>
            </a:extLst>
          </p:cNvPr>
          <p:cNvSpPr>
            <a:spLocks noGrp="1"/>
          </p:cNvSpPr>
          <p:nvPr>
            <p:ph type="title"/>
          </p:nvPr>
        </p:nvSpPr>
        <p:spPr>
          <a:xfrm>
            <a:off x="7810500" y="4248049"/>
            <a:ext cx="1447800" cy="574039"/>
          </a:xfrm>
        </p:spPr>
        <p:txBody>
          <a:bodyPr/>
          <a:lstStyle/>
          <a:p>
            <a:r>
              <a:rPr lang="en-IN" dirty="0"/>
              <a:t>ALU</a:t>
            </a:r>
          </a:p>
        </p:txBody>
      </p:sp>
      <p:sp>
        <p:nvSpPr>
          <p:cNvPr id="3" name="TextBox 2">
            <a:extLst>
              <a:ext uri="{FF2B5EF4-FFF2-40B4-BE49-F238E27FC236}">
                <a16:creationId xmlns:a16="http://schemas.microsoft.com/office/drawing/2014/main" id="{84AF5D46-3D84-4A74-AFA6-B968BB4552DC}"/>
              </a:ext>
            </a:extLst>
          </p:cNvPr>
          <p:cNvSpPr txBox="1"/>
          <p:nvPr/>
        </p:nvSpPr>
        <p:spPr>
          <a:xfrm>
            <a:off x="8153400" y="1889464"/>
            <a:ext cx="1771650" cy="646331"/>
          </a:xfrm>
          <a:prstGeom prst="rect">
            <a:avLst/>
          </a:prstGeom>
          <a:noFill/>
        </p:spPr>
        <p:txBody>
          <a:bodyPr wrap="square" rtlCol="0">
            <a:spAutoFit/>
          </a:bodyPr>
          <a:lstStyle/>
          <a:p>
            <a:r>
              <a:rPr lang="en-IN" sz="3600" dirty="0"/>
              <a:t>MAIN</a:t>
            </a:r>
          </a:p>
        </p:txBody>
      </p:sp>
      <p:sp>
        <p:nvSpPr>
          <p:cNvPr id="4" name="TextBox 3">
            <a:extLst>
              <a:ext uri="{FF2B5EF4-FFF2-40B4-BE49-F238E27FC236}">
                <a16:creationId xmlns:a16="http://schemas.microsoft.com/office/drawing/2014/main" id="{112D5A52-54A2-46F4-BA54-1EA1DB0DAC72}"/>
              </a:ext>
            </a:extLst>
          </p:cNvPr>
          <p:cNvSpPr txBox="1"/>
          <p:nvPr/>
        </p:nvSpPr>
        <p:spPr>
          <a:xfrm>
            <a:off x="3429000" y="6066741"/>
            <a:ext cx="1447800" cy="646331"/>
          </a:xfrm>
          <a:prstGeom prst="rect">
            <a:avLst/>
          </a:prstGeom>
          <a:noFill/>
        </p:spPr>
        <p:txBody>
          <a:bodyPr wrap="square" rtlCol="0">
            <a:spAutoFit/>
          </a:bodyPr>
          <a:lstStyle/>
          <a:p>
            <a:r>
              <a:rPr lang="en-IN" sz="3600" dirty="0"/>
              <a:t>NAND</a:t>
            </a:r>
          </a:p>
        </p:txBody>
      </p:sp>
      <p:sp>
        <p:nvSpPr>
          <p:cNvPr id="5" name="TextBox 4">
            <a:extLst>
              <a:ext uri="{FF2B5EF4-FFF2-40B4-BE49-F238E27FC236}">
                <a16:creationId xmlns:a16="http://schemas.microsoft.com/office/drawing/2014/main" id="{6722680A-99A8-417C-B5B4-56F287528781}"/>
              </a:ext>
            </a:extLst>
          </p:cNvPr>
          <p:cNvSpPr txBox="1"/>
          <p:nvPr/>
        </p:nvSpPr>
        <p:spPr>
          <a:xfrm>
            <a:off x="3200400" y="3647885"/>
            <a:ext cx="2438400" cy="1200329"/>
          </a:xfrm>
          <a:prstGeom prst="rect">
            <a:avLst/>
          </a:prstGeom>
          <a:noFill/>
        </p:spPr>
        <p:txBody>
          <a:bodyPr wrap="square" rtlCol="0">
            <a:spAutoFit/>
          </a:bodyPr>
          <a:lstStyle/>
          <a:p>
            <a:r>
              <a:rPr lang="en-IN" sz="3600" dirty="0"/>
              <a:t>AND,AND16</a:t>
            </a:r>
          </a:p>
          <a:p>
            <a:r>
              <a:rPr lang="en-IN" sz="3600" dirty="0"/>
              <a:t>OR, OR16</a:t>
            </a:r>
          </a:p>
        </p:txBody>
      </p:sp>
      <p:sp>
        <p:nvSpPr>
          <p:cNvPr id="7" name="TextBox 6">
            <a:extLst>
              <a:ext uri="{FF2B5EF4-FFF2-40B4-BE49-F238E27FC236}">
                <a16:creationId xmlns:a16="http://schemas.microsoft.com/office/drawing/2014/main" id="{503BE8A2-36A1-4BED-8793-744EE198C63C}"/>
              </a:ext>
            </a:extLst>
          </p:cNvPr>
          <p:cNvSpPr txBox="1"/>
          <p:nvPr/>
        </p:nvSpPr>
        <p:spPr>
          <a:xfrm>
            <a:off x="6186487" y="7200899"/>
            <a:ext cx="2819400" cy="646331"/>
          </a:xfrm>
          <a:prstGeom prst="rect">
            <a:avLst/>
          </a:prstGeom>
          <a:noFill/>
        </p:spPr>
        <p:txBody>
          <a:bodyPr wrap="square" rtlCol="0">
            <a:spAutoFit/>
          </a:bodyPr>
          <a:lstStyle/>
          <a:p>
            <a:r>
              <a:rPr lang="en-IN" sz="3600" dirty="0"/>
              <a:t>MUX</a:t>
            </a:r>
          </a:p>
        </p:txBody>
      </p:sp>
      <p:sp>
        <p:nvSpPr>
          <p:cNvPr id="8" name="TextBox 7">
            <a:extLst>
              <a:ext uri="{FF2B5EF4-FFF2-40B4-BE49-F238E27FC236}">
                <a16:creationId xmlns:a16="http://schemas.microsoft.com/office/drawing/2014/main" id="{78A3CBCA-E32B-4318-A6EA-C1308831B742}"/>
              </a:ext>
            </a:extLst>
          </p:cNvPr>
          <p:cNvSpPr txBox="1"/>
          <p:nvPr/>
        </p:nvSpPr>
        <p:spPr>
          <a:xfrm>
            <a:off x="10591800" y="7200900"/>
            <a:ext cx="2590800" cy="646331"/>
          </a:xfrm>
          <a:prstGeom prst="rect">
            <a:avLst/>
          </a:prstGeom>
          <a:noFill/>
        </p:spPr>
        <p:txBody>
          <a:bodyPr wrap="square" rtlCol="0">
            <a:spAutoFit/>
          </a:bodyPr>
          <a:lstStyle/>
          <a:p>
            <a:r>
              <a:rPr lang="en-IN" sz="3600" dirty="0"/>
              <a:t>DEMUX</a:t>
            </a:r>
          </a:p>
        </p:txBody>
      </p:sp>
      <p:sp>
        <p:nvSpPr>
          <p:cNvPr id="9" name="TextBox 8">
            <a:extLst>
              <a:ext uri="{FF2B5EF4-FFF2-40B4-BE49-F238E27FC236}">
                <a16:creationId xmlns:a16="http://schemas.microsoft.com/office/drawing/2014/main" id="{8176D4A4-B787-4DC4-AF05-0ED16AD9C567}"/>
              </a:ext>
            </a:extLst>
          </p:cNvPr>
          <p:cNvSpPr txBox="1"/>
          <p:nvPr/>
        </p:nvSpPr>
        <p:spPr>
          <a:xfrm>
            <a:off x="12954000" y="3324719"/>
            <a:ext cx="2819400" cy="646331"/>
          </a:xfrm>
          <a:prstGeom prst="rect">
            <a:avLst/>
          </a:prstGeom>
          <a:noFill/>
        </p:spPr>
        <p:txBody>
          <a:bodyPr wrap="square" rtlCol="0">
            <a:spAutoFit/>
          </a:bodyPr>
          <a:lstStyle/>
          <a:p>
            <a:r>
              <a:rPr lang="en-IN" sz="3600" dirty="0"/>
              <a:t>FULL ADDER</a:t>
            </a:r>
          </a:p>
        </p:txBody>
      </p:sp>
      <p:sp>
        <p:nvSpPr>
          <p:cNvPr id="10" name="TextBox 9">
            <a:extLst>
              <a:ext uri="{FF2B5EF4-FFF2-40B4-BE49-F238E27FC236}">
                <a16:creationId xmlns:a16="http://schemas.microsoft.com/office/drawing/2014/main" id="{17018C1B-62F2-4045-BEE0-059450C9AD3E}"/>
              </a:ext>
            </a:extLst>
          </p:cNvPr>
          <p:cNvSpPr txBox="1"/>
          <p:nvPr/>
        </p:nvSpPr>
        <p:spPr>
          <a:xfrm>
            <a:off x="12344400" y="5829300"/>
            <a:ext cx="2971800" cy="646331"/>
          </a:xfrm>
          <a:prstGeom prst="rect">
            <a:avLst/>
          </a:prstGeom>
          <a:noFill/>
        </p:spPr>
        <p:txBody>
          <a:bodyPr wrap="square" rtlCol="0">
            <a:spAutoFit/>
          </a:bodyPr>
          <a:lstStyle/>
          <a:p>
            <a:r>
              <a:rPr lang="en-IN" sz="3600" dirty="0"/>
              <a:t>HALF ADDER</a:t>
            </a:r>
          </a:p>
        </p:txBody>
      </p:sp>
      <p:cxnSp>
        <p:nvCxnSpPr>
          <p:cNvPr id="15" name="Straight Arrow Connector 14">
            <a:extLst>
              <a:ext uri="{FF2B5EF4-FFF2-40B4-BE49-F238E27FC236}">
                <a16:creationId xmlns:a16="http://schemas.microsoft.com/office/drawing/2014/main" id="{3C6E0182-0D17-47CA-B6CB-6BDD567A429C}"/>
              </a:ext>
            </a:extLst>
          </p:cNvPr>
          <p:cNvCxnSpPr/>
          <p:nvPr/>
        </p:nvCxnSpPr>
        <p:spPr>
          <a:xfrm flipV="1">
            <a:off x="4152900" y="4848214"/>
            <a:ext cx="0" cy="936000"/>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C9BBD3FB-C1C2-4126-B688-4942708DC5ED}"/>
              </a:ext>
            </a:extLst>
          </p:cNvPr>
          <p:cNvCxnSpPr>
            <a:cxnSpLocks/>
          </p:cNvCxnSpPr>
          <p:nvPr/>
        </p:nvCxnSpPr>
        <p:spPr>
          <a:xfrm>
            <a:off x="5638800" y="4072178"/>
            <a:ext cx="1828800" cy="46289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DA49F087-79A9-4925-B44C-E1CD8A599CE8}"/>
              </a:ext>
            </a:extLst>
          </p:cNvPr>
          <p:cNvCxnSpPr/>
          <p:nvPr/>
        </p:nvCxnSpPr>
        <p:spPr>
          <a:xfrm flipV="1">
            <a:off x="7162800" y="5316214"/>
            <a:ext cx="762000" cy="1540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B21169E8-23C8-4C3C-B16E-FC35E1B423F4}"/>
              </a:ext>
            </a:extLst>
          </p:cNvPr>
          <p:cNvCxnSpPr/>
          <p:nvPr/>
        </p:nvCxnSpPr>
        <p:spPr>
          <a:xfrm flipH="1" flipV="1">
            <a:off x="9005887" y="5316214"/>
            <a:ext cx="1738313" cy="18846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0A064BA2-3393-441E-B198-1C659F888CC3}"/>
              </a:ext>
            </a:extLst>
          </p:cNvPr>
          <p:cNvCxnSpPr/>
          <p:nvPr/>
        </p:nvCxnSpPr>
        <p:spPr>
          <a:xfrm flipV="1">
            <a:off x="8153400" y="2665631"/>
            <a:ext cx="381000" cy="12954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69478FAD-8882-4287-BD2D-A974155DF52B}"/>
              </a:ext>
            </a:extLst>
          </p:cNvPr>
          <p:cNvCxnSpPr>
            <a:cxnSpLocks/>
          </p:cNvCxnSpPr>
          <p:nvPr/>
        </p:nvCxnSpPr>
        <p:spPr>
          <a:xfrm flipH="1">
            <a:off x="9601200" y="3694559"/>
            <a:ext cx="2971800" cy="7690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a:extLst>
              <a:ext uri="{FF2B5EF4-FFF2-40B4-BE49-F238E27FC236}">
                <a16:creationId xmlns:a16="http://schemas.microsoft.com/office/drawing/2014/main" id="{DD6B66C9-BB8F-4953-BAA1-1CB414B31548}"/>
              </a:ext>
            </a:extLst>
          </p:cNvPr>
          <p:cNvCxnSpPr/>
          <p:nvPr/>
        </p:nvCxnSpPr>
        <p:spPr>
          <a:xfrm flipH="1" flipV="1">
            <a:off x="9258300" y="4848214"/>
            <a:ext cx="2781300" cy="10940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49BAC221-B0D4-4296-9FA8-1F8AFDF6BB60}"/>
              </a:ext>
            </a:extLst>
          </p:cNvPr>
          <p:cNvSpPr txBox="1"/>
          <p:nvPr/>
        </p:nvSpPr>
        <p:spPr>
          <a:xfrm>
            <a:off x="13182600" y="4535068"/>
            <a:ext cx="2438400" cy="646331"/>
          </a:xfrm>
          <a:prstGeom prst="rect">
            <a:avLst/>
          </a:prstGeom>
          <a:noFill/>
        </p:spPr>
        <p:txBody>
          <a:bodyPr wrap="square" rtlCol="0">
            <a:spAutoFit/>
          </a:bodyPr>
          <a:lstStyle/>
          <a:p>
            <a:r>
              <a:rPr lang="en-IN" sz="3600" dirty="0"/>
              <a:t>ADD16</a:t>
            </a:r>
          </a:p>
        </p:txBody>
      </p:sp>
      <p:cxnSp>
        <p:nvCxnSpPr>
          <p:cNvPr id="36" name="Straight Arrow Connector 35">
            <a:extLst>
              <a:ext uri="{FF2B5EF4-FFF2-40B4-BE49-F238E27FC236}">
                <a16:creationId xmlns:a16="http://schemas.microsoft.com/office/drawing/2014/main" id="{77B87224-A2CD-492B-B7A8-3C48AEFE7760}"/>
              </a:ext>
            </a:extLst>
          </p:cNvPr>
          <p:cNvCxnSpPr/>
          <p:nvPr/>
        </p:nvCxnSpPr>
        <p:spPr>
          <a:xfrm flipH="1" flipV="1">
            <a:off x="9448800" y="4723031"/>
            <a:ext cx="3276600" cy="1251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75130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0DA1-301B-4963-8C8E-A04A1F805B4B}"/>
              </a:ext>
            </a:extLst>
          </p:cNvPr>
          <p:cNvSpPr>
            <a:spLocks noGrp="1"/>
          </p:cNvSpPr>
          <p:nvPr>
            <p:ph type="title"/>
          </p:nvPr>
        </p:nvSpPr>
        <p:spPr>
          <a:xfrm>
            <a:off x="0" y="4728001"/>
            <a:ext cx="18288000" cy="830997"/>
          </a:xfrm>
        </p:spPr>
        <p:txBody>
          <a:bodyPr/>
          <a:lstStyle/>
          <a:p>
            <a:pPr algn="ctr"/>
            <a:r>
              <a:rPr lang="en-IN" sz="5400" dirty="0"/>
              <a:t>CODES</a:t>
            </a:r>
          </a:p>
        </p:txBody>
      </p:sp>
    </p:spTree>
    <p:extLst>
      <p:ext uri="{BB962C8B-B14F-4D97-AF65-F5344CB8AC3E}">
        <p14:creationId xmlns:p14="http://schemas.microsoft.com/office/powerpoint/2010/main" val="2429727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sp>
        <p:nvSpPr>
          <p:cNvPr id="18" name="TextBox 17">
            <a:extLst>
              <a:ext uri="{FF2B5EF4-FFF2-40B4-BE49-F238E27FC236}">
                <a16:creationId xmlns:a16="http://schemas.microsoft.com/office/drawing/2014/main" id="{DF1874C5-643C-44CB-B330-A29033AD1B6F}"/>
              </a:ext>
            </a:extLst>
          </p:cNvPr>
          <p:cNvSpPr txBox="1"/>
          <p:nvPr/>
        </p:nvSpPr>
        <p:spPr>
          <a:xfrm>
            <a:off x="336694" y="107786"/>
            <a:ext cx="3397106" cy="12403395"/>
          </a:xfrm>
          <a:prstGeom prst="rect">
            <a:avLst/>
          </a:prstGeom>
          <a:noFill/>
        </p:spPr>
        <p:txBody>
          <a:bodyPr wrap="square" lIns="91440" tIns="45720" rIns="91440" bIns="45720" rtlCol="0" anchor="t">
            <a:spAutoFit/>
          </a:bodyPr>
          <a:lstStyle/>
          <a:p>
            <a:pPr marL="571500" indent="-571500">
              <a:buFont typeface="Wingdings" panose="05000000000000000000" pitchFamily="2" charset="2"/>
              <a:buChar char="Ø"/>
            </a:pPr>
            <a:r>
              <a:rPr lang="en-US" sz="4000" dirty="0">
                <a:solidFill>
                  <a:srgbClr val="FFFF00"/>
                </a:solidFill>
                <a:cs typeface="Calibri"/>
              </a:rPr>
              <a:t>Nand Gate</a:t>
            </a: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endParaRPr lang="en-US" sz="4000" dirty="0">
              <a:solidFill>
                <a:srgbClr val="FFFF00"/>
              </a:solidFill>
              <a:cs typeface="Calibri"/>
            </a:endParaRPr>
          </a:p>
          <a:p>
            <a:endParaRPr lang="en-US" sz="4000">
              <a:solidFill>
                <a:srgbClr val="FFFF00"/>
              </a:solidFill>
              <a:cs typeface="Calibri"/>
            </a:endParaRPr>
          </a:p>
          <a:p>
            <a:endParaRPr lang="en-US" sz="4000">
              <a:solidFill>
                <a:srgbClr val="FFFF00"/>
              </a:solidFill>
              <a:cs typeface="Calibri"/>
            </a:endParaRPr>
          </a:p>
          <a:p>
            <a:pPr marL="571500" indent="-571500">
              <a:buFont typeface="Wingdings" panose="05000000000000000000" pitchFamily="2" charset="2"/>
              <a:buChar char="Ø"/>
            </a:pPr>
            <a:r>
              <a:rPr lang="en-US" sz="4000" dirty="0">
                <a:solidFill>
                  <a:srgbClr val="FFFF00"/>
                </a:solidFill>
                <a:cs typeface="Calibri"/>
              </a:rPr>
              <a:t>Not </a:t>
            </a: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a:p>
            <a:pPr marL="571500" indent="-571500">
              <a:buFont typeface="Wingdings" panose="05000000000000000000" pitchFamily="2" charset="2"/>
              <a:buChar char="Ø"/>
            </a:pPr>
            <a:endParaRPr lang="en-US" sz="4000" dirty="0">
              <a:solidFill>
                <a:srgbClr val="FFFF00"/>
              </a:solidFill>
              <a:cs typeface="Calibri"/>
            </a:endParaRPr>
          </a:p>
        </p:txBody>
      </p:sp>
      <p:pic>
        <p:nvPicPr>
          <p:cNvPr id="3" name="Picture 2">
            <a:extLst>
              <a:ext uri="{FF2B5EF4-FFF2-40B4-BE49-F238E27FC236}">
                <a16:creationId xmlns:a16="http://schemas.microsoft.com/office/drawing/2014/main" id="{7A218FE8-C750-42A9-8A44-7E3455D1DC83}"/>
              </a:ext>
            </a:extLst>
          </p:cNvPr>
          <p:cNvPicPr>
            <a:picLocks noChangeAspect="1"/>
          </p:cNvPicPr>
          <p:nvPr/>
        </p:nvPicPr>
        <p:blipFill rotWithShape="1">
          <a:blip r:embed="rId2"/>
          <a:srcRect l="18333" t="14444" r="55834" b="58149"/>
          <a:stretch/>
        </p:blipFill>
        <p:spPr>
          <a:xfrm>
            <a:off x="592447" y="1087757"/>
            <a:ext cx="6745039" cy="4025265"/>
          </a:xfrm>
          <a:prstGeom prst="rect">
            <a:avLst/>
          </a:prstGeom>
        </p:spPr>
      </p:pic>
      <p:pic>
        <p:nvPicPr>
          <p:cNvPr id="14" name="Picture 13">
            <a:extLst>
              <a:ext uri="{FF2B5EF4-FFF2-40B4-BE49-F238E27FC236}">
                <a16:creationId xmlns:a16="http://schemas.microsoft.com/office/drawing/2014/main" id="{5E4DDE92-E711-4B36-9761-A928B6B51386}"/>
              </a:ext>
            </a:extLst>
          </p:cNvPr>
          <p:cNvPicPr>
            <a:picLocks noChangeAspect="1"/>
          </p:cNvPicPr>
          <p:nvPr/>
        </p:nvPicPr>
        <p:blipFill rotWithShape="1">
          <a:blip r:embed="rId3">
            <a:extLst>
              <a:ext uri="{28A0092B-C50C-407E-A947-70E740481C1C}">
                <a14:useLocalDpi xmlns:a14="http://schemas.microsoft.com/office/drawing/2010/main" val="0"/>
              </a:ext>
            </a:extLst>
          </a:blip>
          <a:srcRect l="29797" t="13704" r="21250" b="50000"/>
          <a:stretch/>
        </p:blipFill>
        <p:spPr>
          <a:xfrm>
            <a:off x="8621138" y="1034097"/>
            <a:ext cx="9317815" cy="4343400"/>
          </a:xfrm>
          <a:prstGeom prst="rect">
            <a:avLst/>
          </a:prstGeom>
        </p:spPr>
      </p:pic>
      <p:sp>
        <p:nvSpPr>
          <p:cNvPr id="16" name="TextBox 15">
            <a:extLst>
              <a:ext uri="{FF2B5EF4-FFF2-40B4-BE49-F238E27FC236}">
                <a16:creationId xmlns:a16="http://schemas.microsoft.com/office/drawing/2014/main" id="{743BB07D-3471-47BF-8241-A5B11244DE9D}"/>
              </a:ext>
            </a:extLst>
          </p:cNvPr>
          <p:cNvSpPr txBox="1"/>
          <p:nvPr/>
        </p:nvSpPr>
        <p:spPr>
          <a:xfrm>
            <a:off x="1534304" y="6378256"/>
            <a:ext cx="7753853" cy="1938992"/>
          </a:xfrm>
          <a:prstGeom prst="rect">
            <a:avLst/>
          </a:prstGeom>
          <a:noFill/>
        </p:spPr>
        <p:txBody>
          <a:bodyPr wrap="square" rtlCol="0">
            <a:spAutoFit/>
          </a:bodyPr>
          <a:lstStyle/>
          <a:p>
            <a:r>
              <a:rPr lang="en-US">
                <a:solidFill>
                  <a:schemeClr val="bg1">
                    <a:lumMod val="95000"/>
                  </a:schemeClr>
                </a:solidFill>
              </a:rPr>
              <a:t>//  </a:t>
            </a:r>
            <a:r>
              <a:rPr lang="en-US" sz="2400">
                <a:solidFill>
                  <a:schemeClr val="bg1">
                    <a:lumMod val="95000"/>
                  </a:schemeClr>
                </a:solidFill>
              </a:rPr>
              <a:t>We can't make a Not gate from a Nand gate by combining the Nand gate's two inputs.</a:t>
            </a:r>
          </a:p>
          <a:p>
            <a:endParaRPr lang="en-US" sz="2400">
              <a:solidFill>
                <a:schemeClr val="bg1">
                  <a:lumMod val="95000"/>
                </a:schemeClr>
              </a:solidFill>
            </a:endParaRPr>
          </a:p>
          <a:p>
            <a:r>
              <a:rPr lang="en-US" sz="2400">
                <a:solidFill>
                  <a:schemeClr val="bg1">
                    <a:lumMod val="95000"/>
                  </a:schemeClr>
                </a:solidFill>
              </a:rPr>
              <a:t>// return -a;</a:t>
            </a:r>
          </a:p>
          <a:p>
            <a:r>
              <a:rPr lang="en-US" sz="2400">
                <a:solidFill>
                  <a:schemeClr val="bg1">
                    <a:lumMod val="95000"/>
                  </a:schemeClr>
                </a:solidFill>
              </a:rPr>
              <a:t>// bitwise not / bitwise complement</a:t>
            </a:r>
            <a:endParaRPr lang="en-IN" sz="2400">
              <a:solidFill>
                <a:schemeClr val="bg1">
                  <a:lumMod val="95000"/>
                </a:schemeClr>
              </a:solidFill>
            </a:endParaRPr>
          </a:p>
        </p:txBody>
      </p:sp>
      <p:sp>
        <p:nvSpPr>
          <p:cNvPr id="17" name="TextBox 16">
            <a:extLst>
              <a:ext uri="{FF2B5EF4-FFF2-40B4-BE49-F238E27FC236}">
                <a16:creationId xmlns:a16="http://schemas.microsoft.com/office/drawing/2014/main" id="{FAA59F2C-9697-4AD5-802B-D2816D300FAB}"/>
              </a:ext>
            </a:extLst>
          </p:cNvPr>
          <p:cNvSpPr txBox="1"/>
          <p:nvPr/>
        </p:nvSpPr>
        <p:spPr>
          <a:xfrm>
            <a:off x="8534400" y="193543"/>
            <a:ext cx="4572000" cy="646331"/>
          </a:xfrm>
          <a:prstGeom prst="rect">
            <a:avLst/>
          </a:prstGeom>
          <a:noFill/>
        </p:spPr>
        <p:txBody>
          <a:bodyPr wrap="square" rtlCol="0">
            <a:spAutoFit/>
          </a:bodyPr>
          <a:lstStyle/>
          <a:p>
            <a:pPr marL="285750" indent="-285750">
              <a:buFont typeface="Wingdings" panose="05000000000000000000" pitchFamily="2" charset="2"/>
              <a:buChar char="Ø"/>
            </a:pPr>
            <a:r>
              <a:rPr lang="en-US" sz="3600">
                <a:solidFill>
                  <a:srgbClr val="FFFF00"/>
                </a:solidFill>
              </a:rPr>
              <a:t> NOT16</a:t>
            </a:r>
            <a:endParaRPr lang="en-IN" sz="3600">
              <a:solidFill>
                <a:srgbClr val="FFFF00"/>
              </a:solidFill>
            </a:endParaRPr>
          </a:p>
        </p:txBody>
      </p:sp>
      <p:pic>
        <p:nvPicPr>
          <p:cNvPr id="21" name="Picture 20">
            <a:extLst>
              <a:ext uri="{FF2B5EF4-FFF2-40B4-BE49-F238E27FC236}">
                <a16:creationId xmlns:a16="http://schemas.microsoft.com/office/drawing/2014/main" id="{B3EED003-86D9-428F-A654-E4E3842A3791}"/>
              </a:ext>
            </a:extLst>
          </p:cNvPr>
          <p:cNvPicPr>
            <a:picLocks noChangeAspect="1"/>
          </p:cNvPicPr>
          <p:nvPr/>
        </p:nvPicPr>
        <p:blipFill rotWithShape="1">
          <a:blip r:embed="rId4"/>
          <a:srcRect l="27435" t="13560" r="51667" b="68519"/>
          <a:stretch/>
        </p:blipFill>
        <p:spPr>
          <a:xfrm>
            <a:off x="9144000" y="6304720"/>
            <a:ext cx="7275147" cy="3509382"/>
          </a:xfrm>
          <a:prstGeom prst="rect">
            <a:avLst/>
          </a:prstGeom>
        </p:spPr>
      </p:pic>
    </p:spTree>
    <p:extLst>
      <p:ext uri="{BB962C8B-B14F-4D97-AF65-F5344CB8AC3E}">
        <p14:creationId xmlns:p14="http://schemas.microsoft.com/office/powerpoint/2010/main" val="1494611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FD060-FDD7-4674-ACB9-650E2F81F01A}"/>
              </a:ext>
            </a:extLst>
          </p:cNvPr>
          <p:cNvSpPr txBox="1"/>
          <p:nvPr/>
        </p:nvSpPr>
        <p:spPr>
          <a:xfrm>
            <a:off x="838200" y="723900"/>
            <a:ext cx="16992600" cy="707886"/>
          </a:xfrm>
          <a:prstGeom prst="rect">
            <a:avLst/>
          </a:prstGeom>
          <a:noFill/>
        </p:spPr>
        <p:txBody>
          <a:bodyPr wrap="square" rtlCol="0">
            <a:spAutoFit/>
          </a:bodyPr>
          <a:lstStyle/>
          <a:p>
            <a:pPr marL="285750" indent="-285750">
              <a:buFont typeface="Wingdings" panose="05000000000000000000" pitchFamily="2" charset="2"/>
              <a:buChar char="Ø"/>
            </a:pPr>
            <a:r>
              <a:rPr lang="en-IN" sz="4000" dirty="0">
                <a:solidFill>
                  <a:srgbClr val="FFC000"/>
                </a:solidFill>
              </a:rPr>
              <a:t>AND</a:t>
            </a:r>
            <a:r>
              <a:rPr lang="en-IN" sz="4000">
                <a:solidFill>
                  <a:srgbClr val="FFC000"/>
                </a:solidFill>
              </a:rPr>
              <a:t>                                                                         </a:t>
            </a:r>
            <a:r>
              <a:rPr lang="en-IN" sz="4000" dirty="0">
                <a:solidFill>
                  <a:srgbClr val="FFC000"/>
                </a:solidFill>
              </a:rPr>
              <a:t> AND16</a:t>
            </a:r>
            <a:endParaRPr lang="en-IN" sz="4000" dirty="0">
              <a:solidFill>
                <a:srgbClr val="FFFF00"/>
              </a:solidFill>
            </a:endParaRPr>
          </a:p>
        </p:txBody>
      </p:sp>
      <p:pic>
        <p:nvPicPr>
          <p:cNvPr id="5" name="Picture 4">
            <a:extLst>
              <a:ext uri="{FF2B5EF4-FFF2-40B4-BE49-F238E27FC236}">
                <a16:creationId xmlns:a16="http://schemas.microsoft.com/office/drawing/2014/main" id="{C3C7D2A3-D8FC-48AF-9F73-36A0A78486A4}"/>
              </a:ext>
            </a:extLst>
          </p:cNvPr>
          <p:cNvPicPr>
            <a:picLocks noChangeAspect="1"/>
          </p:cNvPicPr>
          <p:nvPr/>
        </p:nvPicPr>
        <p:blipFill rotWithShape="1">
          <a:blip r:embed="rId2"/>
          <a:srcRect l="28751" t="19630" r="42082" b="51481"/>
          <a:stretch/>
        </p:blipFill>
        <p:spPr>
          <a:xfrm>
            <a:off x="9401714" y="2400300"/>
            <a:ext cx="8753231" cy="4876800"/>
          </a:xfrm>
          <a:prstGeom prst="rect">
            <a:avLst/>
          </a:prstGeom>
        </p:spPr>
      </p:pic>
      <p:sp>
        <p:nvSpPr>
          <p:cNvPr id="8" name="TextBox 7">
            <a:extLst>
              <a:ext uri="{FF2B5EF4-FFF2-40B4-BE49-F238E27FC236}">
                <a16:creationId xmlns:a16="http://schemas.microsoft.com/office/drawing/2014/main" id="{F57F98A6-42F1-41F1-9067-8CD377DDE698}"/>
              </a:ext>
            </a:extLst>
          </p:cNvPr>
          <p:cNvSpPr txBox="1"/>
          <p:nvPr/>
        </p:nvSpPr>
        <p:spPr>
          <a:xfrm>
            <a:off x="1066800" y="2302014"/>
            <a:ext cx="4800600" cy="1200329"/>
          </a:xfrm>
          <a:prstGeom prst="rect">
            <a:avLst/>
          </a:prstGeom>
          <a:noFill/>
        </p:spPr>
        <p:txBody>
          <a:bodyPr wrap="square" rtlCol="0">
            <a:spAutoFit/>
          </a:bodyPr>
          <a:lstStyle/>
          <a:p>
            <a:r>
              <a:rPr lang="en-US" sz="2400">
                <a:solidFill>
                  <a:schemeClr val="bg1">
                    <a:lumMod val="95000"/>
                  </a:schemeClr>
                </a:solidFill>
              </a:rPr>
              <a:t>// Z = A’B+AB’</a:t>
            </a:r>
          </a:p>
          <a:p>
            <a:r>
              <a:rPr lang="en-US" sz="2400">
                <a:solidFill>
                  <a:schemeClr val="bg1">
                    <a:lumMod val="95000"/>
                  </a:schemeClr>
                </a:solidFill>
              </a:rPr>
              <a:t>// It is also a complement of </a:t>
            </a:r>
            <a:r>
              <a:rPr lang="en-US" sz="2400" err="1">
                <a:solidFill>
                  <a:schemeClr val="bg1">
                    <a:lumMod val="95000"/>
                  </a:schemeClr>
                </a:solidFill>
              </a:rPr>
              <a:t>nand</a:t>
            </a:r>
            <a:r>
              <a:rPr lang="en-US" sz="2400">
                <a:solidFill>
                  <a:schemeClr val="bg1">
                    <a:lumMod val="95000"/>
                  </a:schemeClr>
                </a:solidFill>
              </a:rPr>
              <a:t> (</a:t>
            </a:r>
            <a:r>
              <a:rPr lang="en-US" sz="2400" err="1">
                <a:solidFill>
                  <a:schemeClr val="bg1">
                    <a:lumMod val="95000"/>
                  </a:schemeClr>
                </a:solidFill>
              </a:rPr>
              <a:t>a,b</a:t>
            </a:r>
            <a:r>
              <a:rPr lang="en-US" sz="2400">
                <a:solidFill>
                  <a:schemeClr val="bg1">
                    <a:lumMod val="95000"/>
                  </a:schemeClr>
                </a:solidFill>
              </a:rPr>
              <a:t>)</a:t>
            </a:r>
            <a:endParaRPr lang="en-IN" sz="2400">
              <a:solidFill>
                <a:schemeClr val="bg1">
                  <a:lumMod val="95000"/>
                </a:schemeClr>
              </a:solidFill>
            </a:endParaRPr>
          </a:p>
        </p:txBody>
      </p:sp>
      <p:pic>
        <p:nvPicPr>
          <p:cNvPr id="10" name="Picture 9">
            <a:extLst>
              <a:ext uri="{FF2B5EF4-FFF2-40B4-BE49-F238E27FC236}">
                <a16:creationId xmlns:a16="http://schemas.microsoft.com/office/drawing/2014/main" id="{7F954D4F-8484-476F-A014-2D94D25E805F}"/>
              </a:ext>
            </a:extLst>
          </p:cNvPr>
          <p:cNvPicPr>
            <a:picLocks noChangeAspect="1"/>
          </p:cNvPicPr>
          <p:nvPr/>
        </p:nvPicPr>
        <p:blipFill rotWithShape="1">
          <a:blip r:embed="rId3"/>
          <a:srcRect l="28333" t="15185" r="48591" b="65954"/>
          <a:stretch/>
        </p:blipFill>
        <p:spPr>
          <a:xfrm>
            <a:off x="685800" y="3868578"/>
            <a:ext cx="7413686" cy="3408522"/>
          </a:xfrm>
          <a:prstGeom prst="rect">
            <a:avLst/>
          </a:prstGeom>
        </p:spPr>
      </p:pic>
    </p:spTree>
    <p:extLst>
      <p:ext uri="{BB962C8B-B14F-4D97-AF65-F5344CB8AC3E}">
        <p14:creationId xmlns:p14="http://schemas.microsoft.com/office/powerpoint/2010/main" val="2422229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sp>
        <p:nvSpPr>
          <p:cNvPr id="2" name="TextBox 1">
            <a:extLst>
              <a:ext uri="{FF2B5EF4-FFF2-40B4-BE49-F238E27FC236}">
                <a16:creationId xmlns:a16="http://schemas.microsoft.com/office/drawing/2014/main" id="{F5E2DD3D-62D6-4A9F-8A44-8D01CF379763}"/>
              </a:ext>
            </a:extLst>
          </p:cNvPr>
          <p:cNvSpPr txBox="1"/>
          <p:nvPr/>
        </p:nvSpPr>
        <p:spPr>
          <a:xfrm>
            <a:off x="1197610" y="876300"/>
            <a:ext cx="3298190" cy="707886"/>
          </a:xfrm>
          <a:prstGeom prst="rect">
            <a:avLst/>
          </a:prstGeom>
          <a:noFill/>
        </p:spPr>
        <p:txBody>
          <a:bodyPr wrap="square" rtlCol="0">
            <a:spAutoFit/>
          </a:bodyPr>
          <a:lstStyle/>
          <a:p>
            <a:pPr marL="285750" indent="-285750">
              <a:buFont typeface="Wingdings" panose="05000000000000000000" pitchFamily="2" charset="2"/>
              <a:buChar char="Ø"/>
            </a:pPr>
            <a:r>
              <a:rPr lang="en-IN" sz="4000" dirty="0">
                <a:solidFill>
                  <a:srgbClr val="FFFF00"/>
                </a:solidFill>
              </a:rPr>
              <a:t>ADD16</a:t>
            </a:r>
          </a:p>
        </p:txBody>
      </p:sp>
      <p:pic>
        <p:nvPicPr>
          <p:cNvPr id="4" name="Picture 13" descr="Graphical user interface, text&#10;&#10;Description automatically generated">
            <a:extLst>
              <a:ext uri="{FF2B5EF4-FFF2-40B4-BE49-F238E27FC236}">
                <a16:creationId xmlns:a16="http://schemas.microsoft.com/office/drawing/2014/main" id="{811D7F93-990E-45CF-93F9-DB600EEAD437}"/>
              </a:ext>
            </a:extLst>
          </p:cNvPr>
          <p:cNvPicPr>
            <a:picLocks noChangeAspect="1"/>
          </p:cNvPicPr>
          <p:nvPr/>
        </p:nvPicPr>
        <p:blipFill rotWithShape="1">
          <a:blip r:embed="rId2"/>
          <a:srcRect l="24157" t="14286" r="22198" b="8880"/>
          <a:stretch/>
        </p:blipFill>
        <p:spPr>
          <a:xfrm>
            <a:off x="520263" y="1967734"/>
            <a:ext cx="9497330" cy="7680138"/>
          </a:xfrm>
          <a:prstGeom prst="rect">
            <a:avLst/>
          </a:prstGeom>
        </p:spPr>
      </p:pic>
      <p:pic>
        <p:nvPicPr>
          <p:cNvPr id="3" name="Picture 12" descr="Text&#10;&#10;Description automatically generated">
            <a:extLst>
              <a:ext uri="{FF2B5EF4-FFF2-40B4-BE49-F238E27FC236}">
                <a16:creationId xmlns:a16="http://schemas.microsoft.com/office/drawing/2014/main" id="{C55C347A-3C45-427C-B958-405C40776C92}"/>
              </a:ext>
            </a:extLst>
          </p:cNvPr>
          <p:cNvPicPr>
            <a:picLocks noChangeAspect="1"/>
          </p:cNvPicPr>
          <p:nvPr/>
        </p:nvPicPr>
        <p:blipFill rotWithShape="1">
          <a:blip r:embed="rId3"/>
          <a:srcRect l="41724" r="26468" b="-231"/>
          <a:stretch/>
        </p:blipFill>
        <p:spPr>
          <a:xfrm>
            <a:off x="10268606" y="1920597"/>
            <a:ext cx="7308053" cy="7628243"/>
          </a:xfrm>
          <a:prstGeom prst="rect">
            <a:avLst/>
          </a:prstGeom>
        </p:spPr>
      </p:pic>
    </p:spTree>
    <p:extLst>
      <p:ext uri="{BB962C8B-B14F-4D97-AF65-F5344CB8AC3E}">
        <p14:creationId xmlns:p14="http://schemas.microsoft.com/office/powerpoint/2010/main" val="46141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10886" y="5733773"/>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0" name="Title 1">
            <a:extLst>
              <a:ext uri="{FF2B5EF4-FFF2-40B4-BE49-F238E27FC236}">
                <a16:creationId xmlns:a16="http://schemas.microsoft.com/office/drawing/2014/main" id="{42B35A6D-44A2-43BD-98A5-2CF12DB9EB8D}"/>
              </a:ext>
            </a:extLst>
          </p:cNvPr>
          <p:cNvSpPr>
            <a:spLocks noGrp="1"/>
          </p:cNvSpPr>
          <p:nvPr>
            <p:ph type="title"/>
          </p:nvPr>
        </p:nvSpPr>
        <p:spPr>
          <a:xfrm>
            <a:off x="-10886" y="-22865"/>
            <a:ext cx="18288000" cy="744030"/>
          </a:xfrm>
        </p:spPr>
        <p:txBody>
          <a:bodyPr/>
          <a:lstStyle/>
          <a:p>
            <a:pPr algn="ctr"/>
            <a:r>
              <a:rPr lang="en-US" dirty="0"/>
              <a:t>The C-instruction specification</a:t>
            </a:r>
          </a:p>
        </p:txBody>
      </p:sp>
      <p:pic>
        <p:nvPicPr>
          <p:cNvPr id="11" name="Picture 2">
            <a:extLst>
              <a:ext uri="{FF2B5EF4-FFF2-40B4-BE49-F238E27FC236}">
                <a16:creationId xmlns:a16="http://schemas.microsoft.com/office/drawing/2014/main" id="{6BABB01D-DE3B-4861-9D92-DBA20CDD45CE}"/>
              </a:ext>
            </a:extLst>
          </p:cNvPr>
          <p:cNvPicPr>
            <a:picLocks noChangeAspect="1" noChangeArrowheads="1"/>
          </p:cNvPicPr>
          <p:nvPr/>
        </p:nvPicPr>
        <p:blipFill>
          <a:blip r:embed="rId2" cstate="print"/>
          <a:srcRect/>
          <a:stretch>
            <a:fillRect/>
          </a:stretch>
        </p:blipFill>
        <p:spPr bwMode="auto">
          <a:xfrm>
            <a:off x="2735004" y="731674"/>
            <a:ext cx="12268200" cy="8566888"/>
          </a:xfrm>
          <a:prstGeom prst="rect">
            <a:avLst/>
          </a:prstGeom>
          <a:noFill/>
          <a:ln w="9525">
            <a:noFill/>
            <a:miter lim="800000"/>
            <a:headEnd/>
            <a:tailEnd/>
          </a:ln>
        </p:spPr>
      </p:pic>
      <p:sp>
        <p:nvSpPr>
          <p:cNvPr id="2" name="TextBox 1">
            <a:extLst>
              <a:ext uri="{FF2B5EF4-FFF2-40B4-BE49-F238E27FC236}">
                <a16:creationId xmlns:a16="http://schemas.microsoft.com/office/drawing/2014/main" id="{FC9A7A0C-9E49-497A-AEBC-83F241CD4046}"/>
              </a:ext>
            </a:extLst>
          </p:cNvPr>
          <p:cNvSpPr txBox="1"/>
          <p:nvPr/>
        </p:nvSpPr>
        <p:spPr>
          <a:xfrm>
            <a:off x="1547792" y="9418382"/>
            <a:ext cx="12420600" cy="523220"/>
          </a:xfrm>
          <a:prstGeom prst="rect">
            <a:avLst/>
          </a:prstGeom>
          <a:noFill/>
        </p:spPr>
        <p:txBody>
          <a:bodyPr wrap="square" rtlCol="0">
            <a:spAutoFit/>
          </a:bodyPr>
          <a:lstStyle/>
          <a:p>
            <a:pPr algn="ctr"/>
            <a:r>
              <a:rPr lang="en-IN" sz="2800" dirty="0"/>
              <a:t>Left most bit must 1 be to activate C-Instruction </a:t>
            </a:r>
          </a:p>
        </p:txBody>
      </p:sp>
      <p:pic>
        <p:nvPicPr>
          <p:cNvPr id="13" name="Picture 3">
            <a:extLst>
              <a:ext uri="{FF2B5EF4-FFF2-40B4-BE49-F238E27FC236}">
                <a16:creationId xmlns:a16="http://schemas.microsoft.com/office/drawing/2014/main" id="{E4CB3957-81F7-46C7-AF1C-8D00BB1D733B}"/>
              </a:ext>
            </a:extLst>
          </p:cNvPr>
          <p:cNvPicPr>
            <a:picLocks noChangeAspect="1" noChangeArrowheads="1"/>
          </p:cNvPicPr>
          <p:nvPr/>
        </p:nvPicPr>
        <p:blipFill>
          <a:blip r:embed="rId3" cstate="print"/>
          <a:srcRect/>
          <a:stretch>
            <a:fillRect/>
          </a:stretch>
        </p:blipFill>
        <p:spPr bwMode="auto">
          <a:xfrm>
            <a:off x="12115800" y="9017677"/>
            <a:ext cx="4742886" cy="923925"/>
          </a:xfrm>
          <a:prstGeom prst="rect">
            <a:avLst/>
          </a:prstGeom>
          <a:noFill/>
          <a:ln w="9525">
            <a:noFill/>
            <a:miter lim="800000"/>
            <a:headEnd/>
            <a:tailEnd/>
          </a:ln>
        </p:spPr>
      </p:pic>
    </p:spTree>
    <p:extLst>
      <p:ext uri="{BB962C8B-B14F-4D97-AF65-F5344CB8AC3E}">
        <p14:creationId xmlns:p14="http://schemas.microsoft.com/office/powerpoint/2010/main" val="1546820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sp>
        <p:nvSpPr>
          <p:cNvPr id="2" name="TextBox 1">
            <a:extLst>
              <a:ext uri="{FF2B5EF4-FFF2-40B4-BE49-F238E27FC236}">
                <a16:creationId xmlns:a16="http://schemas.microsoft.com/office/drawing/2014/main" id="{0D6A5974-AC8E-4EE1-A94C-6855CA96C123}"/>
              </a:ext>
            </a:extLst>
          </p:cNvPr>
          <p:cNvSpPr txBox="1"/>
          <p:nvPr/>
        </p:nvSpPr>
        <p:spPr>
          <a:xfrm>
            <a:off x="628781" y="400684"/>
            <a:ext cx="15843125" cy="707886"/>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solidFill>
                  <a:srgbClr val="FFFF00"/>
                </a:solidFill>
              </a:rPr>
              <a:t>OR                                                                                    OR16</a:t>
            </a:r>
          </a:p>
        </p:txBody>
      </p:sp>
      <p:pic>
        <p:nvPicPr>
          <p:cNvPr id="4" name="Picture 3">
            <a:extLst>
              <a:ext uri="{FF2B5EF4-FFF2-40B4-BE49-F238E27FC236}">
                <a16:creationId xmlns:a16="http://schemas.microsoft.com/office/drawing/2014/main" id="{9B4E2E94-023C-4075-9FD6-AE1CDFFEF20A}"/>
              </a:ext>
            </a:extLst>
          </p:cNvPr>
          <p:cNvPicPr>
            <a:picLocks noChangeAspect="1"/>
          </p:cNvPicPr>
          <p:nvPr/>
        </p:nvPicPr>
        <p:blipFill rotWithShape="1">
          <a:blip r:embed="rId2"/>
          <a:srcRect l="18334" t="14858" r="53333" b="61111"/>
          <a:stretch/>
        </p:blipFill>
        <p:spPr>
          <a:xfrm>
            <a:off x="228600" y="2772521"/>
            <a:ext cx="9321024" cy="4446905"/>
          </a:xfrm>
          <a:prstGeom prst="rect">
            <a:avLst/>
          </a:prstGeom>
        </p:spPr>
      </p:pic>
      <p:pic>
        <p:nvPicPr>
          <p:cNvPr id="14" name="Picture 13">
            <a:extLst>
              <a:ext uri="{FF2B5EF4-FFF2-40B4-BE49-F238E27FC236}">
                <a16:creationId xmlns:a16="http://schemas.microsoft.com/office/drawing/2014/main" id="{E6FE2BA3-EA78-4711-9083-FDF60962EE2B}"/>
              </a:ext>
            </a:extLst>
          </p:cNvPr>
          <p:cNvPicPr>
            <a:picLocks noChangeAspect="1"/>
          </p:cNvPicPr>
          <p:nvPr/>
        </p:nvPicPr>
        <p:blipFill rotWithShape="1">
          <a:blip r:embed="rId3"/>
          <a:srcRect l="17083" t="14445" r="52917" b="52963"/>
          <a:stretch/>
        </p:blipFill>
        <p:spPr>
          <a:xfrm>
            <a:off x="10287000" y="2772521"/>
            <a:ext cx="6982172" cy="4266883"/>
          </a:xfrm>
          <a:prstGeom prst="rect">
            <a:avLst/>
          </a:prstGeom>
        </p:spPr>
      </p:pic>
    </p:spTree>
    <p:extLst>
      <p:ext uri="{BB962C8B-B14F-4D97-AF65-F5344CB8AC3E}">
        <p14:creationId xmlns:p14="http://schemas.microsoft.com/office/powerpoint/2010/main" val="2059797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16472225" y="0"/>
            <a:ext cx="1816100" cy="2473325"/>
            <a:chOff x="16472225" y="0"/>
            <a:chExt cx="1816100" cy="2473325"/>
          </a:xfrm>
        </p:grpSpPr>
        <p:sp>
          <p:nvSpPr>
            <p:cNvPr id="6" name="object 6"/>
            <p:cNvSpPr/>
            <p:nvPr/>
          </p:nvSpPr>
          <p:spPr>
            <a:xfrm>
              <a:off x="16490190" y="0"/>
              <a:ext cx="1798320" cy="2068195"/>
            </a:xfrm>
            <a:custGeom>
              <a:avLst/>
              <a:gdLst/>
              <a:ahLst/>
              <a:cxnLst/>
              <a:rect l="l" t="t" r="r" b="b"/>
              <a:pathLst>
                <a:path w="1798319" h="2068195">
                  <a:moveTo>
                    <a:pt x="592831" y="970581"/>
                  </a:moveTo>
                  <a:lnTo>
                    <a:pt x="0" y="379383"/>
                  </a:lnTo>
                  <a:lnTo>
                    <a:pt x="379383" y="0"/>
                  </a:lnTo>
                  <a:lnTo>
                    <a:pt x="806870" y="0"/>
                  </a:lnTo>
                  <a:lnTo>
                    <a:pt x="1185663" y="377750"/>
                  </a:lnTo>
                  <a:lnTo>
                    <a:pt x="592831" y="970581"/>
                  </a:lnTo>
                  <a:close/>
                </a:path>
                <a:path w="1798319" h="2068195">
                  <a:moveTo>
                    <a:pt x="1201995" y="256897"/>
                  </a:moveTo>
                  <a:lnTo>
                    <a:pt x="945098" y="0"/>
                  </a:lnTo>
                  <a:lnTo>
                    <a:pt x="1201995" y="0"/>
                  </a:lnTo>
                  <a:lnTo>
                    <a:pt x="1201995" y="256897"/>
                  </a:lnTo>
                  <a:close/>
                </a:path>
                <a:path w="1798319" h="2068195">
                  <a:moveTo>
                    <a:pt x="1797808" y="877207"/>
                  </a:moveTo>
                  <a:lnTo>
                    <a:pt x="1299984" y="379383"/>
                  </a:lnTo>
                  <a:lnTo>
                    <a:pt x="1679367" y="0"/>
                  </a:lnTo>
                  <a:lnTo>
                    <a:pt x="1797808" y="0"/>
                  </a:lnTo>
                  <a:lnTo>
                    <a:pt x="1797808" y="877207"/>
                  </a:lnTo>
                  <a:close/>
                </a:path>
                <a:path w="1798319" h="2068195">
                  <a:moveTo>
                    <a:pt x="633660" y="1375602"/>
                  </a:moveTo>
                  <a:lnTo>
                    <a:pt x="633660" y="1045706"/>
                  </a:lnTo>
                  <a:lnTo>
                    <a:pt x="1201995" y="477371"/>
                  </a:lnTo>
                  <a:lnTo>
                    <a:pt x="1201995" y="807267"/>
                  </a:lnTo>
                  <a:lnTo>
                    <a:pt x="633660" y="1375602"/>
                  </a:lnTo>
                  <a:close/>
                </a:path>
                <a:path w="1798319" h="2068195">
                  <a:moveTo>
                    <a:pt x="1797808" y="1321488"/>
                  </a:moveTo>
                  <a:lnTo>
                    <a:pt x="1283587" y="807267"/>
                  </a:lnTo>
                  <a:lnTo>
                    <a:pt x="1283587" y="477371"/>
                  </a:lnTo>
                  <a:lnTo>
                    <a:pt x="1797808" y="991592"/>
                  </a:lnTo>
                  <a:lnTo>
                    <a:pt x="1797808" y="1321488"/>
                  </a:lnTo>
                  <a:close/>
                </a:path>
                <a:path w="1798319" h="2068195">
                  <a:moveTo>
                    <a:pt x="1242823" y="2068055"/>
                  </a:moveTo>
                  <a:lnTo>
                    <a:pt x="649992" y="1475224"/>
                  </a:lnTo>
                  <a:lnTo>
                    <a:pt x="1242823" y="882392"/>
                  </a:lnTo>
                  <a:lnTo>
                    <a:pt x="1797808" y="1437376"/>
                  </a:lnTo>
                  <a:lnTo>
                    <a:pt x="1797808" y="1513071"/>
                  </a:lnTo>
                  <a:lnTo>
                    <a:pt x="1242823" y="2068055"/>
                  </a:lnTo>
                  <a:close/>
                </a:path>
              </a:pathLst>
            </a:custGeom>
            <a:solidFill>
              <a:srgbClr val="DEBA2A"/>
            </a:solidFill>
          </p:spPr>
          <p:txBody>
            <a:bodyPr wrap="square" lIns="0" tIns="0" rIns="0" bIns="0" rtlCol="0"/>
            <a:lstStyle/>
            <a:p>
              <a:endParaRPr/>
            </a:p>
          </p:txBody>
        </p:sp>
        <p:sp>
          <p:nvSpPr>
            <p:cNvPr id="7" name="object 7"/>
            <p:cNvSpPr/>
            <p:nvPr/>
          </p:nvSpPr>
          <p:spPr>
            <a:xfrm>
              <a:off x="17773842" y="0"/>
              <a:ext cx="514350" cy="2472055"/>
            </a:xfrm>
            <a:custGeom>
              <a:avLst/>
              <a:gdLst/>
              <a:ahLst/>
              <a:cxnLst/>
              <a:rect l="l" t="t" r="r" b="b"/>
              <a:pathLst>
                <a:path w="514350" h="2472055">
                  <a:moveTo>
                    <a:pt x="0" y="2471442"/>
                  </a:moveTo>
                  <a:lnTo>
                    <a:pt x="0" y="2141547"/>
                  </a:lnTo>
                  <a:lnTo>
                    <a:pt x="514155" y="1627391"/>
                  </a:lnTo>
                  <a:lnTo>
                    <a:pt x="514155" y="1957287"/>
                  </a:lnTo>
                  <a:lnTo>
                    <a:pt x="0" y="2471442"/>
                  </a:lnTo>
                  <a:close/>
                </a:path>
                <a:path w="514350" h="2472055">
                  <a:moveTo>
                    <a:pt x="32" y="258530"/>
                  </a:moveTo>
                  <a:lnTo>
                    <a:pt x="32" y="0"/>
                  </a:lnTo>
                  <a:lnTo>
                    <a:pt x="258563" y="0"/>
                  </a:lnTo>
                  <a:lnTo>
                    <a:pt x="32" y="258530"/>
                  </a:lnTo>
                  <a:close/>
                </a:path>
              </a:pathLst>
            </a:custGeom>
            <a:solidFill>
              <a:srgbClr val="FFE434"/>
            </a:solidFill>
          </p:spPr>
          <p:txBody>
            <a:bodyPr wrap="square" lIns="0" tIns="0" rIns="0" bIns="0" rtlCol="0"/>
            <a:lstStyle/>
            <a:p>
              <a:endParaRPr/>
            </a:p>
          </p:txBody>
        </p:sp>
        <p:sp>
          <p:nvSpPr>
            <p:cNvPr id="8" name="object 8"/>
            <p:cNvSpPr/>
            <p:nvPr/>
          </p:nvSpPr>
          <p:spPr>
            <a:xfrm>
              <a:off x="16472225" y="479004"/>
              <a:ext cx="1218565" cy="1994535"/>
            </a:xfrm>
            <a:custGeom>
              <a:avLst/>
              <a:gdLst/>
              <a:ahLst/>
              <a:cxnLst/>
              <a:rect l="l" t="t" r="r" b="b"/>
              <a:pathLst>
                <a:path w="1218565" h="1994535">
                  <a:moveTo>
                    <a:pt x="1218326" y="1994071"/>
                  </a:moveTo>
                  <a:lnTo>
                    <a:pt x="649992" y="1425736"/>
                  </a:lnTo>
                  <a:lnTo>
                    <a:pt x="649992" y="1095840"/>
                  </a:lnTo>
                  <a:lnTo>
                    <a:pt x="1218326" y="1664175"/>
                  </a:lnTo>
                  <a:lnTo>
                    <a:pt x="1218326" y="1994071"/>
                  </a:lnTo>
                  <a:close/>
                </a:path>
                <a:path w="1218565" h="1994535">
                  <a:moveTo>
                    <a:pt x="568334" y="898230"/>
                  </a:moveTo>
                  <a:lnTo>
                    <a:pt x="0" y="329895"/>
                  </a:lnTo>
                  <a:lnTo>
                    <a:pt x="0" y="0"/>
                  </a:lnTo>
                  <a:lnTo>
                    <a:pt x="568334" y="568334"/>
                  </a:lnTo>
                  <a:lnTo>
                    <a:pt x="568334" y="898230"/>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8097652"/>
            <a:ext cx="1847214" cy="2189480"/>
            <a:chOff x="0" y="8097652"/>
            <a:chExt cx="1847214" cy="2189480"/>
          </a:xfrm>
        </p:grpSpPr>
        <p:sp>
          <p:nvSpPr>
            <p:cNvPr id="10" name="object 10"/>
            <p:cNvSpPr/>
            <p:nvPr/>
          </p:nvSpPr>
          <p:spPr>
            <a:xfrm>
              <a:off x="0" y="8504240"/>
              <a:ext cx="1831339" cy="1783080"/>
            </a:xfrm>
            <a:custGeom>
              <a:avLst/>
              <a:gdLst/>
              <a:ahLst/>
              <a:cxnLst/>
              <a:rect l="l" t="t" r="r" b="b"/>
              <a:pathLst>
                <a:path w="1831339" h="1783079">
                  <a:moveTo>
                    <a:pt x="587888" y="1184030"/>
                  </a:moveTo>
                  <a:lnTo>
                    <a:pt x="0" y="596206"/>
                  </a:lnTo>
                  <a:lnTo>
                    <a:pt x="0" y="586333"/>
                  </a:lnTo>
                  <a:lnTo>
                    <a:pt x="587888" y="0"/>
                  </a:lnTo>
                  <a:lnTo>
                    <a:pt x="1180720" y="591264"/>
                  </a:lnTo>
                  <a:lnTo>
                    <a:pt x="587888" y="1184030"/>
                  </a:lnTo>
                  <a:close/>
                </a:path>
                <a:path w="1831339" h="1783079">
                  <a:moveTo>
                    <a:pt x="547125" y="1589116"/>
                  </a:moveTo>
                  <a:lnTo>
                    <a:pt x="0" y="1041959"/>
                  </a:lnTo>
                  <a:lnTo>
                    <a:pt x="0" y="712018"/>
                  </a:lnTo>
                  <a:lnTo>
                    <a:pt x="547125" y="1257587"/>
                  </a:lnTo>
                  <a:lnTo>
                    <a:pt x="547125" y="1589116"/>
                  </a:lnTo>
                  <a:close/>
                </a:path>
                <a:path w="1831339" h="1783079">
                  <a:moveTo>
                    <a:pt x="1735057" y="1782759"/>
                  </a:moveTo>
                  <a:lnTo>
                    <a:pt x="739330" y="1782759"/>
                  </a:lnTo>
                  <a:lnTo>
                    <a:pt x="645048" y="1688738"/>
                  </a:lnTo>
                  <a:lnTo>
                    <a:pt x="1237880" y="1095906"/>
                  </a:lnTo>
                  <a:lnTo>
                    <a:pt x="1830712" y="1687104"/>
                  </a:lnTo>
                  <a:lnTo>
                    <a:pt x="1735057" y="1782759"/>
                  </a:lnTo>
                  <a:close/>
                </a:path>
                <a:path w="1831339" h="1783079">
                  <a:moveTo>
                    <a:pt x="436512" y="1782759"/>
                  </a:moveTo>
                  <a:lnTo>
                    <a:pt x="0" y="1782759"/>
                  </a:lnTo>
                  <a:lnTo>
                    <a:pt x="0" y="1157944"/>
                  </a:lnTo>
                  <a:lnTo>
                    <a:pt x="530793" y="1688738"/>
                  </a:lnTo>
                  <a:lnTo>
                    <a:pt x="436512" y="1782759"/>
                  </a:lnTo>
                  <a:close/>
                </a:path>
              </a:pathLst>
            </a:custGeom>
            <a:solidFill>
              <a:srgbClr val="DEBA2A"/>
            </a:solidFill>
          </p:spPr>
          <p:txBody>
            <a:bodyPr wrap="square" lIns="0" tIns="0" rIns="0" bIns="0" rtlCol="0"/>
            <a:lstStyle/>
            <a:p>
              <a:endParaRPr/>
            </a:p>
          </p:txBody>
        </p:sp>
        <p:sp>
          <p:nvSpPr>
            <p:cNvPr id="11" name="object 11"/>
            <p:cNvSpPr/>
            <p:nvPr/>
          </p:nvSpPr>
          <p:spPr>
            <a:xfrm>
              <a:off x="0" y="8097652"/>
              <a:ext cx="1197610" cy="1995805"/>
            </a:xfrm>
            <a:custGeom>
              <a:avLst/>
              <a:gdLst/>
              <a:ahLst/>
              <a:cxnLst/>
              <a:rect l="l" t="t" r="r" b="b"/>
              <a:pathLst>
                <a:path w="1197610" h="1995804">
                  <a:moveTo>
                    <a:pt x="0" y="878683"/>
                  </a:moveTo>
                  <a:lnTo>
                    <a:pt x="0" y="548666"/>
                  </a:lnTo>
                  <a:lnTo>
                    <a:pt x="547125" y="0"/>
                  </a:lnTo>
                  <a:lnTo>
                    <a:pt x="547125" y="331544"/>
                  </a:lnTo>
                  <a:lnTo>
                    <a:pt x="0" y="878683"/>
                  </a:lnTo>
                  <a:close/>
                </a:path>
                <a:path w="1197610" h="1995804">
                  <a:moveTo>
                    <a:pt x="628815" y="1995736"/>
                  </a:moveTo>
                  <a:lnTo>
                    <a:pt x="628815" y="1665841"/>
                  </a:lnTo>
                  <a:lnTo>
                    <a:pt x="1197149" y="1097490"/>
                  </a:lnTo>
                  <a:lnTo>
                    <a:pt x="1197149" y="1427369"/>
                  </a:lnTo>
                  <a:lnTo>
                    <a:pt x="628815" y="1995736"/>
                  </a:lnTo>
                  <a:close/>
                </a:path>
              </a:pathLst>
            </a:custGeom>
            <a:solidFill>
              <a:srgbClr val="FFE434"/>
            </a:solidFill>
          </p:spPr>
          <p:txBody>
            <a:bodyPr wrap="square" lIns="0" tIns="0" rIns="0" bIns="0" rtlCol="0"/>
            <a:lstStyle/>
            <a:p>
              <a:endParaRPr/>
            </a:p>
          </p:txBody>
        </p:sp>
        <p:sp>
          <p:nvSpPr>
            <p:cNvPr id="12" name="object 12"/>
            <p:cNvSpPr/>
            <p:nvPr/>
          </p:nvSpPr>
          <p:spPr>
            <a:xfrm>
              <a:off x="628782" y="8097684"/>
              <a:ext cx="1218565" cy="1995805"/>
            </a:xfrm>
            <a:custGeom>
              <a:avLst/>
              <a:gdLst/>
              <a:ahLst/>
              <a:cxnLst/>
              <a:rect l="l" t="t" r="r" b="b"/>
              <a:pathLst>
                <a:path w="1218564" h="1995804">
                  <a:moveTo>
                    <a:pt x="568334" y="899896"/>
                  </a:moveTo>
                  <a:lnTo>
                    <a:pt x="0" y="331545"/>
                  </a:lnTo>
                  <a:lnTo>
                    <a:pt x="0" y="0"/>
                  </a:lnTo>
                  <a:lnTo>
                    <a:pt x="568334" y="569935"/>
                  </a:lnTo>
                  <a:lnTo>
                    <a:pt x="568334" y="899896"/>
                  </a:lnTo>
                  <a:close/>
                </a:path>
                <a:path w="1218564" h="1995804">
                  <a:moveTo>
                    <a:pt x="1218326" y="1995704"/>
                  </a:moveTo>
                  <a:lnTo>
                    <a:pt x="649992" y="1427336"/>
                  </a:lnTo>
                  <a:lnTo>
                    <a:pt x="649992" y="1097457"/>
                  </a:lnTo>
                  <a:lnTo>
                    <a:pt x="1218326" y="1665808"/>
                  </a:lnTo>
                  <a:lnTo>
                    <a:pt x="1218326" y="1995704"/>
                  </a:lnTo>
                  <a:close/>
                </a:path>
              </a:pathLst>
            </a:custGeom>
            <a:solidFill>
              <a:srgbClr val="F7CF2B"/>
            </a:solidFill>
          </p:spPr>
          <p:txBody>
            <a:bodyPr wrap="square" lIns="0" tIns="0" rIns="0" bIns="0" rtlCol="0"/>
            <a:lstStyle/>
            <a:p>
              <a:endParaRPr/>
            </a:p>
          </p:txBody>
        </p:sp>
      </p:grpSp>
      <p:sp>
        <p:nvSpPr>
          <p:cNvPr id="2" name="TextBox 1">
            <a:extLst>
              <a:ext uri="{FF2B5EF4-FFF2-40B4-BE49-F238E27FC236}">
                <a16:creationId xmlns:a16="http://schemas.microsoft.com/office/drawing/2014/main" id="{EB7B3F88-87C6-4BDD-BCB2-AD3C9A150C55}"/>
              </a:ext>
            </a:extLst>
          </p:cNvPr>
          <p:cNvSpPr txBox="1"/>
          <p:nvPr/>
        </p:nvSpPr>
        <p:spPr>
          <a:xfrm>
            <a:off x="915668" y="629285"/>
            <a:ext cx="4265931" cy="707886"/>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solidFill>
                  <a:srgbClr val="FFFF00"/>
                </a:solidFill>
              </a:rPr>
              <a:t>ORWAY16</a:t>
            </a:r>
          </a:p>
        </p:txBody>
      </p:sp>
      <p:pic>
        <p:nvPicPr>
          <p:cNvPr id="13" name="Picture 12">
            <a:extLst>
              <a:ext uri="{FF2B5EF4-FFF2-40B4-BE49-F238E27FC236}">
                <a16:creationId xmlns:a16="http://schemas.microsoft.com/office/drawing/2014/main" id="{64EA52C1-98EE-4789-A49B-A9574A06F88B}"/>
              </a:ext>
            </a:extLst>
          </p:cNvPr>
          <p:cNvPicPr>
            <a:picLocks noChangeAspect="1"/>
          </p:cNvPicPr>
          <p:nvPr/>
        </p:nvPicPr>
        <p:blipFill rotWithShape="1">
          <a:blip r:embed="rId2"/>
          <a:srcRect t="14444" r="73750" b="47037"/>
          <a:stretch/>
        </p:blipFill>
        <p:spPr>
          <a:xfrm>
            <a:off x="573396" y="1471294"/>
            <a:ext cx="7587871" cy="6263005"/>
          </a:xfrm>
          <a:prstGeom prst="rect">
            <a:avLst/>
          </a:prstGeom>
        </p:spPr>
      </p:pic>
      <p:pic>
        <p:nvPicPr>
          <p:cNvPr id="14" name="Picture 14" descr="A screenshot of a computer&#10;&#10;Description automatically generated">
            <a:extLst>
              <a:ext uri="{FF2B5EF4-FFF2-40B4-BE49-F238E27FC236}">
                <a16:creationId xmlns:a16="http://schemas.microsoft.com/office/drawing/2014/main" id="{4359216F-26DA-42F1-A49D-80C8B8FB38F8}"/>
              </a:ext>
            </a:extLst>
          </p:cNvPr>
          <p:cNvPicPr>
            <a:picLocks noChangeAspect="1"/>
          </p:cNvPicPr>
          <p:nvPr/>
        </p:nvPicPr>
        <p:blipFill rotWithShape="1">
          <a:blip r:embed="rId3"/>
          <a:srcRect l="25047" t="14740" r="42655" b="51493"/>
          <a:stretch/>
        </p:blipFill>
        <p:spPr>
          <a:xfrm>
            <a:off x="8468711" y="2309320"/>
            <a:ext cx="8460001" cy="4958235"/>
          </a:xfrm>
          <a:prstGeom prst="rect">
            <a:avLst/>
          </a:prstGeom>
        </p:spPr>
      </p:pic>
    </p:spTree>
    <p:extLst>
      <p:ext uri="{BB962C8B-B14F-4D97-AF65-F5344CB8AC3E}">
        <p14:creationId xmlns:p14="http://schemas.microsoft.com/office/powerpoint/2010/main" val="3532413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9A1EA-5EEB-41C1-BD37-10D7FE103731}"/>
              </a:ext>
            </a:extLst>
          </p:cNvPr>
          <p:cNvSpPr txBox="1"/>
          <p:nvPr/>
        </p:nvSpPr>
        <p:spPr>
          <a:xfrm>
            <a:off x="685800" y="266701"/>
            <a:ext cx="16383000" cy="707886"/>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solidFill>
                  <a:srgbClr val="FFFF00"/>
                </a:solidFill>
              </a:rPr>
              <a:t>MUX </a:t>
            </a:r>
            <a:r>
              <a:rPr lang="en-IN" sz="4000">
                <a:solidFill>
                  <a:srgbClr val="FFFF00"/>
                </a:solidFill>
              </a:rPr>
              <a:t>                                                                                      </a:t>
            </a:r>
            <a:endParaRPr lang="en-IN" sz="4000" dirty="0">
              <a:solidFill>
                <a:srgbClr val="FFFF00"/>
              </a:solidFill>
            </a:endParaRPr>
          </a:p>
        </p:txBody>
      </p:sp>
      <p:pic>
        <p:nvPicPr>
          <p:cNvPr id="6" name="Picture 5">
            <a:extLst>
              <a:ext uri="{FF2B5EF4-FFF2-40B4-BE49-F238E27FC236}">
                <a16:creationId xmlns:a16="http://schemas.microsoft.com/office/drawing/2014/main" id="{4F09B85D-0C1E-49BF-85A0-27559F970F26}"/>
              </a:ext>
            </a:extLst>
          </p:cNvPr>
          <p:cNvPicPr>
            <a:picLocks noChangeAspect="1"/>
          </p:cNvPicPr>
          <p:nvPr/>
        </p:nvPicPr>
        <p:blipFill rotWithShape="1">
          <a:blip r:embed="rId2"/>
          <a:srcRect l="17083" t="19630" r="53333" b="55185"/>
          <a:stretch/>
        </p:blipFill>
        <p:spPr>
          <a:xfrm>
            <a:off x="8999621" y="2705100"/>
            <a:ext cx="8069179" cy="3864114"/>
          </a:xfrm>
          <a:prstGeom prst="rect">
            <a:avLst/>
          </a:prstGeom>
        </p:spPr>
      </p:pic>
      <p:pic>
        <p:nvPicPr>
          <p:cNvPr id="4" name="Picture 3">
            <a:extLst>
              <a:ext uri="{FF2B5EF4-FFF2-40B4-BE49-F238E27FC236}">
                <a16:creationId xmlns:a16="http://schemas.microsoft.com/office/drawing/2014/main" id="{C5E8947E-58FA-4B38-B922-CA6EA2782CFD}"/>
              </a:ext>
            </a:extLst>
          </p:cNvPr>
          <p:cNvPicPr>
            <a:picLocks noChangeAspect="1"/>
          </p:cNvPicPr>
          <p:nvPr/>
        </p:nvPicPr>
        <p:blipFill rotWithShape="1">
          <a:blip r:embed="rId3"/>
          <a:srcRect t="14444" r="75833" b="47037"/>
          <a:stretch/>
        </p:blipFill>
        <p:spPr>
          <a:xfrm>
            <a:off x="381000" y="2019301"/>
            <a:ext cx="7394330" cy="6629399"/>
          </a:xfrm>
          <a:prstGeom prst="rect">
            <a:avLst/>
          </a:prstGeom>
        </p:spPr>
      </p:pic>
    </p:spTree>
    <p:extLst>
      <p:ext uri="{BB962C8B-B14F-4D97-AF65-F5344CB8AC3E}">
        <p14:creationId xmlns:p14="http://schemas.microsoft.com/office/powerpoint/2010/main" val="798253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DA2FDB-4959-44C4-9070-ACE20DA31752}"/>
              </a:ext>
            </a:extLst>
          </p:cNvPr>
          <p:cNvSpPr txBox="1"/>
          <p:nvPr/>
        </p:nvSpPr>
        <p:spPr>
          <a:xfrm>
            <a:off x="609600" y="519112"/>
            <a:ext cx="3733800" cy="646331"/>
          </a:xfrm>
          <a:prstGeom prst="rect">
            <a:avLst/>
          </a:prstGeom>
          <a:noFill/>
        </p:spPr>
        <p:txBody>
          <a:bodyPr wrap="square" rtlCol="0">
            <a:spAutoFit/>
          </a:bodyPr>
          <a:lstStyle/>
          <a:p>
            <a:pPr marL="285750" indent="-285750">
              <a:buFont typeface="Wingdings" panose="05000000000000000000" pitchFamily="2" charset="2"/>
              <a:buChar char="Ø"/>
            </a:pPr>
            <a:r>
              <a:rPr lang="en-IN" sz="3600" dirty="0">
                <a:solidFill>
                  <a:srgbClr val="FFFF00"/>
                </a:solidFill>
              </a:rPr>
              <a:t>MUX16</a:t>
            </a:r>
          </a:p>
        </p:txBody>
      </p:sp>
      <p:pic>
        <p:nvPicPr>
          <p:cNvPr id="5" name="Picture 4">
            <a:extLst>
              <a:ext uri="{FF2B5EF4-FFF2-40B4-BE49-F238E27FC236}">
                <a16:creationId xmlns:a16="http://schemas.microsoft.com/office/drawing/2014/main" id="{5C4AB4E1-98D2-44D5-B59A-AC826EF10E91}"/>
              </a:ext>
            </a:extLst>
          </p:cNvPr>
          <p:cNvPicPr>
            <a:picLocks noChangeAspect="1"/>
          </p:cNvPicPr>
          <p:nvPr/>
        </p:nvPicPr>
        <p:blipFill rotWithShape="1">
          <a:blip r:embed="rId2">
            <a:extLst>
              <a:ext uri="{28A0092B-C50C-407E-A947-70E740481C1C}">
                <a14:useLocalDpi xmlns:a14="http://schemas.microsoft.com/office/drawing/2010/main" val="0"/>
              </a:ext>
            </a:extLst>
          </a:blip>
          <a:srcRect t="14445" r="68750" b="26296"/>
          <a:stretch/>
        </p:blipFill>
        <p:spPr>
          <a:xfrm>
            <a:off x="228600" y="1257300"/>
            <a:ext cx="7786688" cy="8305800"/>
          </a:xfrm>
          <a:prstGeom prst="rect">
            <a:avLst/>
          </a:prstGeom>
        </p:spPr>
      </p:pic>
      <p:pic>
        <p:nvPicPr>
          <p:cNvPr id="6" name="Picture 5">
            <a:extLst>
              <a:ext uri="{FF2B5EF4-FFF2-40B4-BE49-F238E27FC236}">
                <a16:creationId xmlns:a16="http://schemas.microsoft.com/office/drawing/2014/main" id="{A1916E51-E389-44AB-A770-A68EA5220906}"/>
              </a:ext>
            </a:extLst>
          </p:cNvPr>
          <p:cNvPicPr>
            <a:picLocks noChangeAspect="1"/>
          </p:cNvPicPr>
          <p:nvPr/>
        </p:nvPicPr>
        <p:blipFill>
          <a:blip r:embed="rId3"/>
          <a:stretch>
            <a:fillRect/>
          </a:stretch>
        </p:blipFill>
        <p:spPr>
          <a:xfrm>
            <a:off x="8305800" y="3162300"/>
            <a:ext cx="9338706" cy="4572000"/>
          </a:xfrm>
          <a:prstGeom prst="rect">
            <a:avLst/>
          </a:prstGeom>
        </p:spPr>
      </p:pic>
    </p:spTree>
    <p:extLst>
      <p:ext uri="{BB962C8B-B14F-4D97-AF65-F5344CB8AC3E}">
        <p14:creationId xmlns:p14="http://schemas.microsoft.com/office/powerpoint/2010/main" val="728718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CFF7A5-3CD0-4E07-97A5-0CE0C9278889}"/>
              </a:ext>
            </a:extLst>
          </p:cNvPr>
          <p:cNvSpPr txBox="1"/>
          <p:nvPr/>
        </p:nvSpPr>
        <p:spPr>
          <a:xfrm>
            <a:off x="998483" y="340273"/>
            <a:ext cx="9727324" cy="707886"/>
          </a:xfrm>
          <a:prstGeom prst="rect">
            <a:avLst/>
          </a:prstGeom>
          <a:noFill/>
        </p:spPr>
        <p:txBody>
          <a:bodyPr wrap="square" lIns="91440" tIns="45720" rIns="91440" bIns="45720" rtlCol="0" anchor="t">
            <a:spAutoFit/>
          </a:bodyPr>
          <a:lstStyle/>
          <a:p>
            <a:pPr marL="571500" indent="-571500">
              <a:buFont typeface="Wingdings" panose="05000000000000000000" pitchFamily="2" charset="2"/>
              <a:buChar char="Ø"/>
            </a:pPr>
            <a:r>
              <a:rPr lang="en-IN" sz="4000" dirty="0">
                <a:solidFill>
                  <a:srgbClr val="FFFF00"/>
                </a:solidFill>
              </a:rPr>
              <a:t>XOR, HALF ADDER AND FULL ADDER</a:t>
            </a:r>
          </a:p>
        </p:txBody>
      </p:sp>
      <p:pic>
        <p:nvPicPr>
          <p:cNvPr id="4" name="Picture 3">
            <a:extLst>
              <a:ext uri="{FF2B5EF4-FFF2-40B4-BE49-F238E27FC236}">
                <a16:creationId xmlns:a16="http://schemas.microsoft.com/office/drawing/2014/main" id="{8AFDB956-F708-432F-BAF1-88AD1BE5713E}"/>
              </a:ext>
            </a:extLst>
          </p:cNvPr>
          <p:cNvPicPr>
            <a:picLocks noChangeAspect="1"/>
          </p:cNvPicPr>
          <p:nvPr/>
        </p:nvPicPr>
        <p:blipFill rotWithShape="1">
          <a:blip r:embed="rId2"/>
          <a:srcRect l="16455" t="18612" r="54852" b="58884"/>
          <a:stretch/>
        </p:blipFill>
        <p:spPr>
          <a:xfrm>
            <a:off x="853905" y="5821845"/>
            <a:ext cx="8286307" cy="3649470"/>
          </a:xfrm>
          <a:prstGeom prst="rect">
            <a:avLst/>
          </a:prstGeom>
        </p:spPr>
      </p:pic>
      <p:pic>
        <p:nvPicPr>
          <p:cNvPr id="6" name="Picture 5">
            <a:extLst>
              <a:ext uri="{FF2B5EF4-FFF2-40B4-BE49-F238E27FC236}">
                <a16:creationId xmlns:a16="http://schemas.microsoft.com/office/drawing/2014/main" id="{DE3E3338-045B-4FA6-8728-3A13B4BE4359}"/>
              </a:ext>
            </a:extLst>
          </p:cNvPr>
          <p:cNvPicPr>
            <a:picLocks noChangeAspect="1"/>
          </p:cNvPicPr>
          <p:nvPr/>
        </p:nvPicPr>
        <p:blipFill rotWithShape="1">
          <a:blip r:embed="rId3"/>
          <a:srcRect l="17500" t="13704" r="48333" b="41852"/>
          <a:stretch/>
        </p:blipFill>
        <p:spPr>
          <a:xfrm>
            <a:off x="9707862" y="1621792"/>
            <a:ext cx="8082720" cy="5914185"/>
          </a:xfrm>
          <a:prstGeom prst="rect">
            <a:avLst/>
          </a:prstGeom>
        </p:spPr>
      </p:pic>
      <p:pic>
        <p:nvPicPr>
          <p:cNvPr id="3" name="Picture 4" descr="A screenshot of a computer&#10;&#10;Description automatically generated">
            <a:extLst>
              <a:ext uri="{FF2B5EF4-FFF2-40B4-BE49-F238E27FC236}">
                <a16:creationId xmlns:a16="http://schemas.microsoft.com/office/drawing/2014/main" id="{1330FC77-7823-4DF7-A9A0-2E656DF4D109}"/>
              </a:ext>
            </a:extLst>
          </p:cNvPr>
          <p:cNvPicPr>
            <a:picLocks noChangeAspect="1"/>
          </p:cNvPicPr>
          <p:nvPr/>
        </p:nvPicPr>
        <p:blipFill rotWithShape="1">
          <a:blip r:embed="rId4"/>
          <a:srcRect l="37363" t="14535" r="37692" b="60465"/>
          <a:stretch/>
        </p:blipFill>
        <p:spPr>
          <a:xfrm>
            <a:off x="911344" y="1561374"/>
            <a:ext cx="8199367" cy="3786851"/>
          </a:xfrm>
          <a:prstGeom prst="rect">
            <a:avLst/>
          </a:prstGeom>
        </p:spPr>
      </p:pic>
    </p:spTree>
    <p:extLst>
      <p:ext uri="{BB962C8B-B14F-4D97-AF65-F5344CB8AC3E}">
        <p14:creationId xmlns:p14="http://schemas.microsoft.com/office/powerpoint/2010/main" val="1809152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75954-4BB6-4715-8DB5-645C5D1216A2}"/>
              </a:ext>
            </a:extLst>
          </p:cNvPr>
          <p:cNvSpPr txBox="1"/>
          <p:nvPr/>
        </p:nvSpPr>
        <p:spPr>
          <a:xfrm>
            <a:off x="685800" y="266701"/>
            <a:ext cx="16383000" cy="707886"/>
          </a:xfrm>
          <a:prstGeom prst="rect">
            <a:avLst/>
          </a:prstGeom>
          <a:noFill/>
        </p:spPr>
        <p:txBody>
          <a:bodyPr wrap="square" lIns="91440" tIns="45720" rIns="91440" bIns="45720" rtlCol="0" anchor="t">
            <a:spAutoFit/>
          </a:bodyPr>
          <a:lstStyle/>
          <a:p>
            <a:pPr marL="571500" indent="-571500">
              <a:buFont typeface="Wingdings" panose="05000000000000000000" pitchFamily="2" charset="2"/>
              <a:buChar char="Ø"/>
            </a:pPr>
            <a:r>
              <a:rPr lang="en-IN" sz="4000" dirty="0">
                <a:solidFill>
                  <a:srgbClr val="FFFF00"/>
                </a:solidFill>
              </a:rPr>
              <a:t>ALU                                                                                    </a:t>
            </a:r>
          </a:p>
        </p:txBody>
      </p:sp>
      <p:pic>
        <p:nvPicPr>
          <p:cNvPr id="5" name="Picture 5" descr="A screenshot of a computer&#10;&#10;Description automatically generated">
            <a:extLst>
              <a:ext uri="{FF2B5EF4-FFF2-40B4-BE49-F238E27FC236}">
                <a16:creationId xmlns:a16="http://schemas.microsoft.com/office/drawing/2014/main" id="{3B860F45-96FF-4989-B353-67D14853E71E}"/>
              </a:ext>
            </a:extLst>
          </p:cNvPr>
          <p:cNvPicPr>
            <a:picLocks noChangeAspect="1"/>
          </p:cNvPicPr>
          <p:nvPr/>
        </p:nvPicPr>
        <p:blipFill rotWithShape="1">
          <a:blip r:embed="rId2"/>
          <a:srcRect l="26150" t="20202" r="43928" b="22222"/>
          <a:stretch/>
        </p:blipFill>
        <p:spPr>
          <a:xfrm>
            <a:off x="9898911" y="1022718"/>
            <a:ext cx="7692848" cy="8341511"/>
          </a:xfrm>
          <a:prstGeom prst="rect">
            <a:avLst/>
          </a:prstGeom>
        </p:spPr>
      </p:pic>
      <p:pic>
        <p:nvPicPr>
          <p:cNvPr id="6" name="Picture 6" descr="Text&#10;&#10;Description automatically generated">
            <a:extLst>
              <a:ext uri="{FF2B5EF4-FFF2-40B4-BE49-F238E27FC236}">
                <a16:creationId xmlns:a16="http://schemas.microsoft.com/office/drawing/2014/main" id="{B278ADBE-EDA0-4968-9C6F-AD3A5B7DF0D4}"/>
              </a:ext>
            </a:extLst>
          </p:cNvPr>
          <p:cNvPicPr>
            <a:picLocks noChangeAspect="1"/>
          </p:cNvPicPr>
          <p:nvPr/>
        </p:nvPicPr>
        <p:blipFill rotWithShape="1">
          <a:blip r:embed="rId3"/>
          <a:srcRect l="25420" t="14162" r="46109" b="18480"/>
          <a:stretch/>
        </p:blipFill>
        <p:spPr>
          <a:xfrm>
            <a:off x="2154702" y="969556"/>
            <a:ext cx="6319818" cy="8404979"/>
          </a:xfrm>
          <a:prstGeom prst="rect">
            <a:avLst/>
          </a:prstGeom>
        </p:spPr>
      </p:pic>
    </p:spTree>
    <p:extLst>
      <p:ext uri="{BB962C8B-B14F-4D97-AF65-F5344CB8AC3E}">
        <p14:creationId xmlns:p14="http://schemas.microsoft.com/office/powerpoint/2010/main" val="2528587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AF3ACF-E2FA-4CAF-9629-52C90F1D422B}"/>
              </a:ext>
            </a:extLst>
          </p:cNvPr>
          <p:cNvSpPr txBox="1"/>
          <p:nvPr/>
        </p:nvSpPr>
        <p:spPr>
          <a:xfrm>
            <a:off x="381000" y="419100"/>
            <a:ext cx="3657600" cy="1323439"/>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solidFill>
                  <a:srgbClr val="FFFF00"/>
                </a:solidFill>
              </a:rPr>
              <a:t>CONVERT TO DECIMAL</a:t>
            </a:r>
          </a:p>
        </p:txBody>
      </p:sp>
      <p:pic>
        <p:nvPicPr>
          <p:cNvPr id="4" name="Picture 3">
            <a:extLst>
              <a:ext uri="{FF2B5EF4-FFF2-40B4-BE49-F238E27FC236}">
                <a16:creationId xmlns:a16="http://schemas.microsoft.com/office/drawing/2014/main" id="{23616019-69F0-4740-9AC2-42A6EAD926B1}"/>
              </a:ext>
            </a:extLst>
          </p:cNvPr>
          <p:cNvPicPr>
            <a:picLocks noChangeAspect="1"/>
          </p:cNvPicPr>
          <p:nvPr/>
        </p:nvPicPr>
        <p:blipFill rotWithShape="1">
          <a:blip r:embed="rId2"/>
          <a:srcRect l="17500" t="14443" r="51249" b="55186"/>
          <a:stretch/>
        </p:blipFill>
        <p:spPr>
          <a:xfrm>
            <a:off x="19050" y="2171700"/>
            <a:ext cx="8363414" cy="4572001"/>
          </a:xfrm>
          <a:prstGeom prst="rect">
            <a:avLst/>
          </a:prstGeom>
        </p:spPr>
      </p:pic>
      <p:sp>
        <p:nvSpPr>
          <p:cNvPr id="5" name="TextBox 4">
            <a:extLst>
              <a:ext uri="{FF2B5EF4-FFF2-40B4-BE49-F238E27FC236}">
                <a16:creationId xmlns:a16="http://schemas.microsoft.com/office/drawing/2014/main" id="{9CB88E37-10D6-4716-A66B-DF6B78D798FE}"/>
              </a:ext>
            </a:extLst>
          </p:cNvPr>
          <p:cNvSpPr txBox="1"/>
          <p:nvPr/>
        </p:nvSpPr>
        <p:spPr>
          <a:xfrm>
            <a:off x="10210800" y="419100"/>
            <a:ext cx="3657600" cy="707886"/>
          </a:xfrm>
          <a:prstGeom prst="rect">
            <a:avLst/>
          </a:prstGeom>
          <a:noFill/>
        </p:spPr>
        <p:txBody>
          <a:bodyPr wrap="square" rtlCol="0">
            <a:spAutoFit/>
          </a:bodyPr>
          <a:lstStyle/>
          <a:p>
            <a:pPr marL="571500" indent="-571500">
              <a:buFont typeface="Wingdings" panose="05000000000000000000" pitchFamily="2" charset="2"/>
              <a:buChar char="Ø"/>
            </a:pPr>
            <a:r>
              <a:rPr lang="en-IN" sz="4000" dirty="0">
                <a:solidFill>
                  <a:srgbClr val="FFFF00"/>
                </a:solidFill>
              </a:rPr>
              <a:t>MAIN</a:t>
            </a:r>
          </a:p>
        </p:txBody>
      </p:sp>
      <p:pic>
        <p:nvPicPr>
          <p:cNvPr id="7" name="Picture 6">
            <a:extLst>
              <a:ext uri="{FF2B5EF4-FFF2-40B4-BE49-F238E27FC236}">
                <a16:creationId xmlns:a16="http://schemas.microsoft.com/office/drawing/2014/main" id="{AD03469D-9B23-4BBB-A13A-BB3BBF03DEBF}"/>
              </a:ext>
            </a:extLst>
          </p:cNvPr>
          <p:cNvPicPr>
            <a:picLocks noChangeAspect="1"/>
          </p:cNvPicPr>
          <p:nvPr/>
        </p:nvPicPr>
        <p:blipFill rotWithShape="1">
          <a:blip r:embed="rId3"/>
          <a:srcRect l="18750" t="14815" r="33334" b="11111"/>
          <a:stretch/>
        </p:blipFill>
        <p:spPr>
          <a:xfrm>
            <a:off x="8406276" y="1257300"/>
            <a:ext cx="9639300" cy="8382000"/>
          </a:xfrm>
          <a:prstGeom prst="rect">
            <a:avLst/>
          </a:prstGeom>
        </p:spPr>
      </p:pic>
    </p:spTree>
    <p:extLst>
      <p:ext uri="{BB962C8B-B14F-4D97-AF65-F5344CB8AC3E}">
        <p14:creationId xmlns:p14="http://schemas.microsoft.com/office/powerpoint/2010/main" val="2953052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automatically generated">
            <a:extLst>
              <a:ext uri="{FF2B5EF4-FFF2-40B4-BE49-F238E27FC236}">
                <a16:creationId xmlns:a16="http://schemas.microsoft.com/office/drawing/2014/main" id="{4BA8EE32-A4F1-47C1-9582-A99813624F80}"/>
              </a:ext>
            </a:extLst>
          </p:cNvPr>
          <p:cNvPicPr>
            <a:picLocks noChangeAspect="1"/>
          </p:cNvPicPr>
          <p:nvPr/>
        </p:nvPicPr>
        <p:blipFill rotWithShape="1">
          <a:blip r:embed="rId2"/>
          <a:srcRect r="478" b="10000"/>
          <a:stretch/>
        </p:blipFill>
        <p:spPr>
          <a:xfrm>
            <a:off x="1097811" y="1286207"/>
            <a:ext cx="16505344" cy="8419385"/>
          </a:xfrm>
          <a:prstGeom prst="rect">
            <a:avLst/>
          </a:prstGeom>
        </p:spPr>
      </p:pic>
      <p:sp>
        <p:nvSpPr>
          <p:cNvPr id="5" name="TextBox 4">
            <a:extLst>
              <a:ext uri="{FF2B5EF4-FFF2-40B4-BE49-F238E27FC236}">
                <a16:creationId xmlns:a16="http://schemas.microsoft.com/office/drawing/2014/main" id="{21C61AFF-2F90-46CC-939E-046D9D26C864}"/>
              </a:ext>
            </a:extLst>
          </p:cNvPr>
          <p:cNvSpPr txBox="1"/>
          <p:nvPr/>
        </p:nvSpPr>
        <p:spPr>
          <a:xfrm>
            <a:off x="854148" y="405809"/>
            <a:ext cx="3657600" cy="707886"/>
          </a:xfrm>
          <a:prstGeom prst="rect">
            <a:avLst/>
          </a:prstGeom>
          <a:noFill/>
        </p:spPr>
        <p:txBody>
          <a:bodyPr wrap="square" lIns="91440" tIns="45720" rIns="91440" bIns="45720" rtlCol="0" anchor="t">
            <a:spAutoFit/>
          </a:bodyPr>
          <a:lstStyle/>
          <a:p>
            <a:pPr marL="571500" indent="-571500">
              <a:buFont typeface="Wingdings" panose="05000000000000000000" pitchFamily="2" charset="2"/>
              <a:buChar char="Ø"/>
            </a:pPr>
            <a:r>
              <a:rPr lang="en-IN" sz="4000" dirty="0">
                <a:solidFill>
                  <a:srgbClr val="FFFF00"/>
                </a:solidFill>
              </a:rPr>
              <a:t>OUTPUT</a:t>
            </a:r>
          </a:p>
        </p:txBody>
      </p:sp>
    </p:spTree>
    <p:extLst>
      <p:ext uri="{BB962C8B-B14F-4D97-AF65-F5344CB8AC3E}">
        <p14:creationId xmlns:p14="http://schemas.microsoft.com/office/powerpoint/2010/main" val="4145896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5938907" y="1626651"/>
            <a:ext cx="5450840" cy="574039"/>
          </a:xfrm>
        </p:spPr>
        <p:txBody>
          <a:bodyPr wrap="square" lIns="0" tIns="0" rIns="0" bIns="0" anchor="t">
            <a:spAutoFit/>
          </a:bodyPr>
          <a:lstStyle/>
          <a:p>
            <a:r>
              <a:rPr lang="en-IN"/>
              <a:t>D FLIP FLOP (DESIGN);</a:t>
            </a: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76918" cy="4309825"/>
            <a:chOff x="-34054" y="0"/>
            <a:chExt cx="7098172"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34054" y="0"/>
              <a:ext cx="7061201"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pic>
        <p:nvPicPr>
          <p:cNvPr id="2" name="Picture 2">
            <a:extLst>
              <a:ext uri="{FF2B5EF4-FFF2-40B4-BE49-F238E27FC236}">
                <a16:creationId xmlns:a16="http://schemas.microsoft.com/office/drawing/2014/main" id="{3F243697-ED6F-413E-85DE-436644792392}"/>
              </a:ext>
            </a:extLst>
          </p:cNvPr>
          <p:cNvPicPr>
            <a:picLocks noChangeAspect="1"/>
          </p:cNvPicPr>
          <p:nvPr/>
        </p:nvPicPr>
        <p:blipFill>
          <a:blip r:embed="rId2"/>
          <a:stretch>
            <a:fillRect/>
          </a:stretch>
        </p:blipFill>
        <p:spPr>
          <a:xfrm>
            <a:off x="9793277" y="2420286"/>
            <a:ext cx="5870275" cy="3170838"/>
          </a:xfrm>
          <a:prstGeom prst="rect">
            <a:avLst/>
          </a:prstGeom>
        </p:spPr>
      </p:pic>
      <p:pic>
        <p:nvPicPr>
          <p:cNvPr id="3" name="Picture 12" descr="Diagram&#10;&#10;Description automatically generated">
            <a:extLst>
              <a:ext uri="{FF2B5EF4-FFF2-40B4-BE49-F238E27FC236}">
                <a16:creationId xmlns:a16="http://schemas.microsoft.com/office/drawing/2014/main" id="{5275E6D9-9E7A-40D8-ADA7-BA94E08C28AD}"/>
              </a:ext>
            </a:extLst>
          </p:cNvPr>
          <p:cNvPicPr>
            <a:picLocks noChangeAspect="1"/>
          </p:cNvPicPr>
          <p:nvPr/>
        </p:nvPicPr>
        <p:blipFill>
          <a:blip r:embed="rId3"/>
          <a:stretch>
            <a:fillRect/>
          </a:stretch>
        </p:blipFill>
        <p:spPr>
          <a:xfrm>
            <a:off x="2116015" y="2488844"/>
            <a:ext cx="6465276" cy="3037964"/>
          </a:xfrm>
          <a:prstGeom prst="rect">
            <a:avLst/>
          </a:prstGeom>
        </p:spPr>
      </p:pic>
      <p:pic>
        <p:nvPicPr>
          <p:cNvPr id="13" name="Picture 13" descr="Diagram&#10;&#10;Description automatically generated">
            <a:extLst>
              <a:ext uri="{FF2B5EF4-FFF2-40B4-BE49-F238E27FC236}">
                <a16:creationId xmlns:a16="http://schemas.microsoft.com/office/drawing/2014/main" id="{314B10C0-452E-4C70-BEF3-DB642FF72C68}"/>
              </a:ext>
            </a:extLst>
          </p:cNvPr>
          <p:cNvPicPr>
            <a:picLocks noChangeAspect="1"/>
          </p:cNvPicPr>
          <p:nvPr/>
        </p:nvPicPr>
        <p:blipFill>
          <a:blip r:embed="rId4"/>
          <a:stretch>
            <a:fillRect/>
          </a:stretch>
        </p:blipFill>
        <p:spPr>
          <a:xfrm>
            <a:off x="4988170" y="6517921"/>
            <a:ext cx="6465276" cy="3303197"/>
          </a:xfrm>
          <a:prstGeom prst="rect">
            <a:avLst/>
          </a:prstGeom>
        </p:spPr>
      </p:pic>
      <p:sp>
        <p:nvSpPr>
          <p:cNvPr id="14" name="TextBox 13">
            <a:extLst>
              <a:ext uri="{FF2B5EF4-FFF2-40B4-BE49-F238E27FC236}">
                <a16:creationId xmlns:a16="http://schemas.microsoft.com/office/drawing/2014/main" id="{69A966CC-BA35-45CB-B719-EE576733245A}"/>
              </a:ext>
            </a:extLst>
          </p:cNvPr>
          <p:cNvSpPr txBox="1"/>
          <p:nvPr/>
        </p:nvSpPr>
        <p:spPr>
          <a:xfrm>
            <a:off x="5940668" y="5720860"/>
            <a:ext cx="50878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JK FLIP FOP  ( DESIGN);</a:t>
            </a:r>
            <a:endParaRPr lang="en-US" sz="3600" b="1">
              <a:cs typeface="Calibri"/>
            </a:endParaRPr>
          </a:p>
        </p:txBody>
      </p:sp>
    </p:spTree>
    <p:extLst>
      <p:ext uri="{BB962C8B-B14F-4D97-AF65-F5344CB8AC3E}">
        <p14:creationId xmlns:p14="http://schemas.microsoft.com/office/powerpoint/2010/main" val="2504660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FC848-946E-4E3B-B7D2-3962B68169A6}"/>
              </a:ext>
            </a:extLst>
          </p:cNvPr>
          <p:cNvSpPr>
            <a:spLocks noGrp="1"/>
          </p:cNvSpPr>
          <p:nvPr>
            <p:ph type="title"/>
          </p:nvPr>
        </p:nvSpPr>
        <p:spPr>
          <a:xfrm>
            <a:off x="13619220" y="830958"/>
            <a:ext cx="5450840" cy="574039"/>
          </a:xfrm>
        </p:spPr>
        <p:txBody>
          <a:bodyPr wrap="square" lIns="0" tIns="0" rIns="0" bIns="0" anchor="t">
            <a:spAutoFit/>
          </a:bodyPr>
          <a:lstStyle/>
          <a:p>
            <a:r>
              <a:rPr lang="en-IN"/>
              <a:t>D FLIP FLOP ;</a:t>
            </a:r>
          </a:p>
        </p:txBody>
      </p:sp>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pic>
        <p:nvPicPr>
          <p:cNvPr id="3" name="Picture 12" descr="A screenshot of a computer&#10;&#10;Description automatically generated">
            <a:extLst>
              <a:ext uri="{FF2B5EF4-FFF2-40B4-BE49-F238E27FC236}">
                <a16:creationId xmlns:a16="http://schemas.microsoft.com/office/drawing/2014/main" id="{D8E93D0B-BE70-4B16-896A-AE294CC38070}"/>
              </a:ext>
            </a:extLst>
          </p:cNvPr>
          <p:cNvPicPr>
            <a:picLocks noChangeAspect="1"/>
          </p:cNvPicPr>
          <p:nvPr/>
        </p:nvPicPr>
        <p:blipFill rotWithShape="1">
          <a:blip r:embed="rId2"/>
          <a:srcRect l="6002" t="15091" r="57882" b="6640"/>
          <a:stretch/>
        </p:blipFill>
        <p:spPr>
          <a:xfrm>
            <a:off x="5339862" y="635242"/>
            <a:ext cx="7766127" cy="9469831"/>
          </a:xfrm>
          <a:prstGeom prst="rect">
            <a:avLst/>
          </a:prstGeom>
        </p:spPr>
      </p:pic>
    </p:spTree>
    <p:extLst>
      <p:ext uri="{BB962C8B-B14F-4D97-AF65-F5344CB8AC3E}">
        <p14:creationId xmlns:p14="http://schemas.microsoft.com/office/powerpoint/2010/main" val="310282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4">
            <a:extLst>
              <a:ext uri="{FF2B5EF4-FFF2-40B4-BE49-F238E27FC236}">
                <a16:creationId xmlns:a16="http://schemas.microsoft.com/office/drawing/2014/main" id="{F93599C4-A7B6-43B0-AC7D-1DE8929290E5}"/>
              </a:ext>
            </a:extLst>
          </p:cNvPr>
          <p:cNvGrpSpPr/>
          <p:nvPr/>
        </p:nvGrpSpPr>
        <p:grpSpPr>
          <a:xfrm>
            <a:off x="0" y="5698426"/>
            <a:ext cx="4584544" cy="4589150"/>
            <a:chOff x="0" y="5698426"/>
            <a:chExt cx="4584544" cy="4589150"/>
          </a:xfrm>
        </p:grpSpPr>
        <p:sp>
          <p:nvSpPr>
            <p:cNvPr id="14" name="object 5">
              <a:extLst>
                <a:ext uri="{FF2B5EF4-FFF2-40B4-BE49-F238E27FC236}">
                  <a16:creationId xmlns:a16="http://schemas.microsoft.com/office/drawing/2014/main" id="{22D55F2C-D112-47A6-BFC5-82CC3A2AE76F}"/>
                </a:ext>
              </a:extLst>
            </p:cNvPr>
            <p:cNvSpPr/>
            <p:nvPr/>
          </p:nvSpPr>
          <p:spPr>
            <a:xfrm>
              <a:off x="0" y="6183572"/>
              <a:ext cx="4101465" cy="4104004"/>
            </a:xfrm>
            <a:custGeom>
              <a:avLst/>
              <a:gdLst/>
              <a:ahLst/>
              <a:cxnLst/>
              <a:rect l="l" t="t" r="r" b="b"/>
              <a:pathLst>
                <a:path w="4101465" h="4104004">
                  <a:moveTo>
                    <a:pt x="0" y="1401155"/>
                  </a:moveTo>
                  <a:lnTo>
                    <a:pt x="0" y="0"/>
                  </a:lnTo>
                  <a:lnTo>
                    <a:pt x="701544" y="699688"/>
                  </a:lnTo>
                  <a:lnTo>
                    <a:pt x="0" y="1401155"/>
                  </a:lnTo>
                  <a:close/>
                </a:path>
                <a:path w="4101465" h="4104004">
                  <a:moveTo>
                    <a:pt x="769417" y="2704858"/>
                  </a:moveTo>
                  <a:lnTo>
                    <a:pt x="65475" y="2002854"/>
                  </a:lnTo>
                  <a:lnTo>
                    <a:pt x="769417" y="1298912"/>
                  </a:lnTo>
                  <a:lnTo>
                    <a:pt x="1473359" y="2000915"/>
                  </a:lnTo>
                  <a:lnTo>
                    <a:pt x="769417" y="2704858"/>
                  </a:lnTo>
                  <a:close/>
                </a:path>
                <a:path w="4101465" h="4104004">
                  <a:moveTo>
                    <a:pt x="720936" y="3212937"/>
                  </a:moveTo>
                  <a:lnTo>
                    <a:pt x="46082" y="2538083"/>
                  </a:lnTo>
                  <a:lnTo>
                    <a:pt x="46082" y="2146358"/>
                  </a:lnTo>
                  <a:lnTo>
                    <a:pt x="720936" y="2821212"/>
                  </a:lnTo>
                  <a:lnTo>
                    <a:pt x="720936" y="3212937"/>
                  </a:lnTo>
                  <a:close/>
                </a:path>
                <a:path w="4101465" h="4104004">
                  <a:moveTo>
                    <a:pt x="2097793" y="4033234"/>
                  </a:moveTo>
                  <a:lnTo>
                    <a:pt x="1393851" y="3329291"/>
                  </a:lnTo>
                  <a:lnTo>
                    <a:pt x="2095854" y="2625349"/>
                  </a:lnTo>
                  <a:lnTo>
                    <a:pt x="2799796" y="3329291"/>
                  </a:lnTo>
                  <a:lnTo>
                    <a:pt x="2097793" y="4033234"/>
                  </a:lnTo>
                  <a:close/>
                </a:path>
                <a:path w="4101465" h="4104004">
                  <a:moveTo>
                    <a:pt x="2605873" y="4052626"/>
                  </a:moveTo>
                  <a:lnTo>
                    <a:pt x="2214147" y="4052626"/>
                  </a:lnTo>
                  <a:lnTo>
                    <a:pt x="2889001" y="3377772"/>
                  </a:lnTo>
                  <a:lnTo>
                    <a:pt x="3280727" y="3377772"/>
                  </a:lnTo>
                  <a:lnTo>
                    <a:pt x="2605873" y="4052626"/>
                  </a:lnTo>
                  <a:close/>
                </a:path>
                <a:path w="4101465" h="4104004">
                  <a:moveTo>
                    <a:pt x="4098709" y="4103427"/>
                  </a:moveTo>
                  <a:lnTo>
                    <a:pt x="2697398" y="4103427"/>
                  </a:lnTo>
                  <a:lnTo>
                    <a:pt x="2695077" y="4101107"/>
                  </a:lnTo>
                  <a:lnTo>
                    <a:pt x="3399020" y="3399104"/>
                  </a:lnTo>
                  <a:lnTo>
                    <a:pt x="4101023" y="4101107"/>
                  </a:lnTo>
                  <a:lnTo>
                    <a:pt x="4098709" y="4103427"/>
                  </a:lnTo>
                  <a:close/>
                </a:path>
                <a:path w="4101465" h="4104004">
                  <a:moveTo>
                    <a:pt x="0" y="4030836"/>
                  </a:moveTo>
                  <a:lnTo>
                    <a:pt x="0" y="3723998"/>
                  </a:lnTo>
                  <a:lnTo>
                    <a:pt x="19804" y="3723998"/>
                  </a:lnTo>
                  <a:lnTo>
                    <a:pt x="63965" y="3729229"/>
                  </a:lnTo>
                  <a:lnTo>
                    <a:pt x="107392" y="3739691"/>
                  </a:lnTo>
                  <a:lnTo>
                    <a:pt x="149595" y="3755385"/>
                  </a:lnTo>
                  <a:lnTo>
                    <a:pt x="190084" y="3776309"/>
                  </a:lnTo>
                  <a:lnTo>
                    <a:pt x="228370" y="3802465"/>
                  </a:lnTo>
                  <a:lnTo>
                    <a:pt x="0" y="4030836"/>
                  </a:lnTo>
                  <a:close/>
                </a:path>
                <a:path w="4101465" h="4104004">
                  <a:moveTo>
                    <a:pt x="375593" y="4103427"/>
                  </a:moveTo>
                  <a:lnTo>
                    <a:pt x="67795" y="4103427"/>
                  </a:lnTo>
                  <a:lnTo>
                    <a:pt x="65475" y="4101107"/>
                  </a:lnTo>
                  <a:lnTo>
                    <a:pt x="296244" y="3870338"/>
                  </a:lnTo>
                  <a:lnTo>
                    <a:pt x="324228" y="3911633"/>
                  </a:lnTo>
                  <a:lnTo>
                    <a:pt x="346375" y="3955981"/>
                  </a:lnTo>
                  <a:lnTo>
                    <a:pt x="362482" y="4002758"/>
                  </a:lnTo>
                  <a:lnTo>
                    <a:pt x="372342" y="4051341"/>
                  </a:lnTo>
                  <a:lnTo>
                    <a:pt x="375752" y="4101107"/>
                  </a:lnTo>
                  <a:lnTo>
                    <a:pt x="375593" y="4103427"/>
                  </a:lnTo>
                  <a:close/>
                </a:path>
              </a:pathLst>
            </a:custGeom>
            <a:solidFill>
              <a:srgbClr val="000000"/>
            </a:solidFill>
          </p:spPr>
          <p:txBody>
            <a:bodyPr wrap="square" lIns="0" tIns="0" rIns="0" bIns="0" rtlCol="0"/>
            <a:lstStyle/>
            <a:p>
              <a:endParaRPr/>
            </a:p>
          </p:txBody>
        </p:sp>
        <p:sp>
          <p:nvSpPr>
            <p:cNvPr id="15" name="object 6">
              <a:extLst>
                <a:ext uri="{FF2B5EF4-FFF2-40B4-BE49-F238E27FC236}">
                  <a16:creationId xmlns:a16="http://schemas.microsoft.com/office/drawing/2014/main" id="{7176B382-CC0E-4750-ADF7-3AD01988FAD2}"/>
                </a:ext>
              </a:extLst>
            </p:cNvPr>
            <p:cNvSpPr/>
            <p:nvPr/>
          </p:nvSpPr>
          <p:spPr>
            <a:xfrm>
              <a:off x="46199" y="7001573"/>
              <a:ext cx="4538345" cy="3234690"/>
            </a:xfrm>
            <a:custGeom>
              <a:avLst/>
              <a:gdLst/>
              <a:ahLst/>
              <a:cxnLst/>
              <a:rect l="l" t="t" r="r" b="b"/>
              <a:pathLst>
                <a:path w="4538345" h="3234690">
                  <a:moveTo>
                    <a:pt x="4537749" y="3234624"/>
                  </a:moveTo>
                  <a:lnTo>
                    <a:pt x="4146084" y="3234624"/>
                  </a:lnTo>
                  <a:lnTo>
                    <a:pt x="3471230" y="2559771"/>
                  </a:lnTo>
                  <a:lnTo>
                    <a:pt x="3862956" y="2559771"/>
                  </a:lnTo>
                  <a:lnTo>
                    <a:pt x="4537749" y="3234563"/>
                  </a:lnTo>
                  <a:close/>
                </a:path>
                <a:path w="4538345" h="3234690">
                  <a:moveTo>
                    <a:pt x="3234644" y="2462809"/>
                  </a:moveTo>
                  <a:lnTo>
                    <a:pt x="2842918" y="2462809"/>
                  </a:lnTo>
                  <a:lnTo>
                    <a:pt x="2168064" y="1787955"/>
                  </a:lnTo>
                  <a:lnTo>
                    <a:pt x="2561729" y="1787955"/>
                  </a:lnTo>
                  <a:lnTo>
                    <a:pt x="3234644" y="2462809"/>
                  </a:lnTo>
                  <a:close/>
                </a:path>
                <a:path w="4538345" h="3234690">
                  <a:moveTo>
                    <a:pt x="1906268" y="3234624"/>
                  </a:moveTo>
                  <a:lnTo>
                    <a:pt x="1514542" y="3234624"/>
                  </a:lnTo>
                  <a:lnTo>
                    <a:pt x="839688" y="2559771"/>
                  </a:lnTo>
                  <a:lnTo>
                    <a:pt x="1233353" y="2559771"/>
                  </a:lnTo>
                  <a:lnTo>
                    <a:pt x="1906268" y="3234624"/>
                  </a:lnTo>
                  <a:close/>
                </a:path>
                <a:path w="4538345" h="3234690">
                  <a:moveTo>
                    <a:pt x="0" y="1066598"/>
                  </a:moveTo>
                  <a:lnTo>
                    <a:pt x="0" y="674873"/>
                  </a:lnTo>
                  <a:lnTo>
                    <a:pt x="674853" y="0"/>
                  </a:lnTo>
                  <a:lnTo>
                    <a:pt x="674853" y="391706"/>
                  </a:lnTo>
                  <a:lnTo>
                    <a:pt x="0" y="1066598"/>
                  </a:lnTo>
                  <a:close/>
                </a:path>
              </a:pathLst>
            </a:custGeom>
            <a:solidFill>
              <a:srgbClr val="252826"/>
            </a:solidFill>
          </p:spPr>
          <p:txBody>
            <a:bodyPr wrap="square" lIns="0" tIns="0" rIns="0" bIns="0" rtlCol="0"/>
            <a:lstStyle/>
            <a:p>
              <a:endParaRPr/>
            </a:p>
          </p:txBody>
        </p:sp>
        <p:sp>
          <p:nvSpPr>
            <p:cNvPr id="16" name="object 7">
              <a:extLst>
                <a:ext uri="{FF2B5EF4-FFF2-40B4-BE49-F238E27FC236}">
                  <a16:creationId xmlns:a16="http://schemas.microsoft.com/office/drawing/2014/main" id="{AD911AC9-F1A0-4600-A817-3E5E39D447A9}"/>
                </a:ext>
              </a:extLst>
            </p:cNvPr>
            <p:cNvSpPr/>
            <p:nvPr/>
          </p:nvSpPr>
          <p:spPr>
            <a:xfrm>
              <a:off x="0" y="5698426"/>
              <a:ext cx="1492885" cy="4589145"/>
            </a:xfrm>
            <a:custGeom>
              <a:avLst/>
              <a:gdLst/>
              <a:ahLst/>
              <a:cxnLst/>
              <a:rect l="l" t="t" r="r" b="b"/>
              <a:pathLst>
                <a:path w="1492885" h="4589145">
                  <a:moveTo>
                    <a:pt x="721014" y="1068557"/>
                  </a:moveTo>
                  <a:lnTo>
                    <a:pt x="46160" y="393684"/>
                  </a:lnTo>
                  <a:lnTo>
                    <a:pt x="46160" y="0"/>
                  </a:lnTo>
                  <a:lnTo>
                    <a:pt x="721014" y="676754"/>
                  </a:lnTo>
                  <a:lnTo>
                    <a:pt x="721014" y="1068557"/>
                  </a:lnTo>
                  <a:close/>
                </a:path>
                <a:path w="1492885" h="4589145">
                  <a:moveTo>
                    <a:pt x="1492829" y="2369745"/>
                  </a:moveTo>
                  <a:lnTo>
                    <a:pt x="817975" y="1694852"/>
                  </a:lnTo>
                  <a:lnTo>
                    <a:pt x="817975" y="1303146"/>
                  </a:lnTo>
                  <a:lnTo>
                    <a:pt x="1492829" y="1978019"/>
                  </a:lnTo>
                  <a:lnTo>
                    <a:pt x="1492829" y="2369745"/>
                  </a:lnTo>
                  <a:close/>
                </a:path>
                <a:path w="1492885" h="4589145">
                  <a:moveTo>
                    <a:pt x="298260" y="4217836"/>
                  </a:moveTo>
                  <a:lnTo>
                    <a:pt x="259791" y="4189475"/>
                  </a:lnTo>
                  <a:lnTo>
                    <a:pt x="219323" y="4165477"/>
                  </a:lnTo>
                  <a:lnTo>
                    <a:pt x="177188" y="4145842"/>
                  </a:lnTo>
                  <a:lnTo>
                    <a:pt x="133719" y="4130571"/>
                  </a:lnTo>
                  <a:lnTo>
                    <a:pt x="89251" y="4119662"/>
                  </a:lnTo>
                  <a:lnTo>
                    <a:pt x="44117" y="4113117"/>
                  </a:lnTo>
                  <a:lnTo>
                    <a:pt x="0" y="4111001"/>
                  </a:lnTo>
                  <a:lnTo>
                    <a:pt x="0" y="3112853"/>
                  </a:lnTo>
                  <a:lnTo>
                    <a:pt x="701621" y="3814475"/>
                  </a:lnTo>
                  <a:lnTo>
                    <a:pt x="298260" y="4217836"/>
                  </a:lnTo>
                  <a:close/>
                </a:path>
                <a:path w="1492885" h="4589145">
                  <a:moveTo>
                    <a:pt x="1471149" y="4588572"/>
                  </a:moveTo>
                  <a:lnTo>
                    <a:pt x="472878" y="4588572"/>
                  </a:lnTo>
                  <a:lnTo>
                    <a:pt x="473034" y="4585321"/>
                  </a:lnTo>
                  <a:lnTo>
                    <a:pt x="470852" y="4539853"/>
                  </a:lnTo>
                  <a:lnTo>
                    <a:pt x="464307" y="4494718"/>
                  </a:lnTo>
                  <a:lnTo>
                    <a:pt x="453399" y="4450250"/>
                  </a:lnTo>
                  <a:lnTo>
                    <a:pt x="438128" y="4406782"/>
                  </a:lnTo>
                  <a:lnTo>
                    <a:pt x="418493" y="4364647"/>
                  </a:lnTo>
                  <a:lnTo>
                    <a:pt x="394495" y="4324178"/>
                  </a:lnTo>
                  <a:lnTo>
                    <a:pt x="366134" y="4285709"/>
                  </a:lnTo>
                  <a:lnTo>
                    <a:pt x="769495" y="3882348"/>
                  </a:lnTo>
                  <a:lnTo>
                    <a:pt x="1473437" y="4586291"/>
                  </a:lnTo>
                  <a:lnTo>
                    <a:pt x="1471149" y="4588572"/>
                  </a:lnTo>
                  <a:close/>
                </a:path>
              </a:pathLst>
            </a:custGeom>
            <a:solidFill>
              <a:srgbClr val="2D2F2E"/>
            </a:solidFill>
          </p:spPr>
          <p:txBody>
            <a:bodyPr wrap="square" lIns="0" tIns="0" rIns="0" bIns="0" rtlCol="0"/>
            <a:lstStyle/>
            <a:p>
              <a:endParaRPr/>
            </a:p>
          </p:txBody>
        </p:sp>
      </p:grpSp>
      <p:grpSp>
        <p:nvGrpSpPr>
          <p:cNvPr id="22" name="object 8">
            <a:extLst>
              <a:ext uri="{FF2B5EF4-FFF2-40B4-BE49-F238E27FC236}">
                <a16:creationId xmlns:a16="http://schemas.microsoft.com/office/drawing/2014/main" id="{3C630450-64A3-4F39-BB9D-E3546CA00427}"/>
              </a:ext>
            </a:extLst>
          </p:cNvPr>
          <p:cNvGrpSpPr/>
          <p:nvPr/>
        </p:nvGrpSpPr>
        <p:grpSpPr>
          <a:xfrm>
            <a:off x="13699388" y="0"/>
            <a:ext cx="4589145" cy="4584065"/>
            <a:chOff x="13699388" y="0"/>
            <a:chExt cx="4589145" cy="4584065"/>
          </a:xfrm>
        </p:grpSpPr>
        <p:sp>
          <p:nvSpPr>
            <p:cNvPr id="19" name="object 9">
              <a:extLst>
                <a:ext uri="{FF2B5EF4-FFF2-40B4-BE49-F238E27FC236}">
                  <a16:creationId xmlns:a16="http://schemas.microsoft.com/office/drawing/2014/main" id="{60B4EA29-6E51-4618-9058-C08770C5C2F7}"/>
                </a:ext>
              </a:extLst>
            </p:cNvPr>
            <p:cNvSpPr/>
            <p:nvPr/>
          </p:nvSpPr>
          <p:spPr>
            <a:xfrm>
              <a:off x="14184501" y="0"/>
              <a:ext cx="4104004" cy="4103370"/>
            </a:xfrm>
            <a:custGeom>
              <a:avLst/>
              <a:gdLst/>
              <a:ahLst/>
              <a:cxnLst/>
              <a:rect l="l" t="t" r="r" b="b"/>
              <a:pathLst>
                <a:path w="4104005" h="4103370">
                  <a:moveTo>
                    <a:pt x="701640" y="701621"/>
                  </a:moveTo>
                  <a:lnTo>
                    <a:pt x="0" y="0"/>
                  </a:lnTo>
                  <a:lnTo>
                    <a:pt x="1401309" y="0"/>
                  </a:lnTo>
                  <a:lnTo>
                    <a:pt x="701640" y="701621"/>
                  </a:lnTo>
                  <a:close/>
                </a:path>
                <a:path w="4104005" h="4103370">
                  <a:moveTo>
                    <a:pt x="3800518" y="226508"/>
                  </a:moveTo>
                  <a:lnTo>
                    <a:pt x="3772297" y="184402"/>
                  </a:lnTo>
                  <a:lnTo>
                    <a:pt x="3750347" y="139727"/>
                  </a:lnTo>
                  <a:lnTo>
                    <a:pt x="3734668" y="93124"/>
                  </a:lnTo>
                  <a:lnTo>
                    <a:pt x="3725261" y="45238"/>
                  </a:lnTo>
                  <a:lnTo>
                    <a:pt x="3722338" y="0"/>
                  </a:lnTo>
                  <a:lnTo>
                    <a:pt x="4028947" y="0"/>
                  </a:lnTo>
                  <a:lnTo>
                    <a:pt x="3800518" y="226508"/>
                  </a:lnTo>
                  <a:close/>
                </a:path>
                <a:path w="4104005" h="4103370">
                  <a:moveTo>
                    <a:pt x="3213008" y="721013"/>
                  </a:moveTo>
                  <a:lnTo>
                    <a:pt x="2819343" y="721013"/>
                  </a:lnTo>
                  <a:lnTo>
                    <a:pt x="2144489" y="46159"/>
                  </a:lnTo>
                  <a:lnTo>
                    <a:pt x="2538154" y="46159"/>
                  </a:lnTo>
                  <a:lnTo>
                    <a:pt x="3213008" y="721013"/>
                  </a:lnTo>
                  <a:close/>
                </a:path>
                <a:path w="4104005" h="4103370">
                  <a:moveTo>
                    <a:pt x="2000986" y="1473436"/>
                  </a:moveTo>
                  <a:lnTo>
                    <a:pt x="1297005" y="769494"/>
                  </a:lnTo>
                  <a:lnTo>
                    <a:pt x="2000986" y="65552"/>
                  </a:lnTo>
                  <a:lnTo>
                    <a:pt x="2704928" y="769494"/>
                  </a:lnTo>
                  <a:lnTo>
                    <a:pt x="2000986" y="1473436"/>
                  </a:lnTo>
                  <a:close/>
                </a:path>
                <a:path w="4104005" h="4103370">
                  <a:moveTo>
                    <a:pt x="4101100" y="375829"/>
                  </a:moveTo>
                  <a:lnTo>
                    <a:pt x="4051334" y="372419"/>
                  </a:lnTo>
                  <a:lnTo>
                    <a:pt x="4002751" y="362559"/>
                  </a:lnTo>
                  <a:lnTo>
                    <a:pt x="3955974" y="346452"/>
                  </a:lnTo>
                  <a:lnTo>
                    <a:pt x="3911626" y="324305"/>
                  </a:lnTo>
                  <a:lnTo>
                    <a:pt x="3870331" y="296321"/>
                  </a:lnTo>
                  <a:lnTo>
                    <a:pt x="4101100" y="65552"/>
                  </a:lnTo>
                  <a:lnTo>
                    <a:pt x="4103498" y="67950"/>
                  </a:lnTo>
                  <a:lnTo>
                    <a:pt x="4103498" y="375665"/>
                  </a:lnTo>
                  <a:lnTo>
                    <a:pt x="4101100" y="375829"/>
                  </a:lnTo>
                  <a:close/>
                </a:path>
                <a:path w="4104005" h="4103370">
                  <a:moveTo>
                    <a:pt x="4052697" y="1952427"/>
                  </a:moveTo>
                  <a:lnTo>
                    <a:pt x="3377843" y="1277574"/>
                  </a:lnTo>
                  <a:lnTo>
                    <a:pt x="3377843" y="885848"/>
                  </a:lnTo>
                  <a:lnTo>
                    <a:pt x="4052697" y="1560702"/>
                  </a:lnTo>
                  <a:lnTo>
                    <a:pt x="4052697" y="1952427"/>
                  </a:lnTo>
                  <a:close/>
                </a:path>
                <a:path w="4104005" h="4103370">
                  <a:moveTo>
                    <a:pt x="3329362" y="2799873"/>
                  </a:moveTo>
                  <a:lnTo>
                    <a:pt x="2625420" y="2097870"/>
                  </a:lnTo>
                  <a:lnTo>
                    <a:pt x="3329362" y="1393928"/>
                  </a:lnTo>
                  <a:lnTo>
                    <a:pt x="4033304" y="2095931"/>
                  </a:lnTo>
                  <a:lnTo>
                    <a:pt x="3329362" y="2799873"/>
                  </a:lnTo>
                  <a:close/>
                </a:path>
                <a:path w="4104005" h="4103370">
                  <a:moveTo>
                    <a:pt x="3377843" y="3280804"/>
                  </a:moveTo>
                  <a:lnTo>
                    <a:pt x="3377843" y="2889078"/>
                  </a:lnTo>
                  <a:lnTo>
                    <a:pt x="4052697" y="2214224"/>
                  </a:lnTo>
                  <a:lnTo>
                    <a:pt x="4052697" y="2605950"/>
                  </a:lnTo>
                  <a:lnTo>
                    <a:pt x="3377843" y="3280804"/>
                  </a:lnTo>
                  <a:close/>
                </a:path>
                <a:path w="4104005" h="4103370">
                  <a:moveTo>
                    <a:pt x="4101177" y="4103039"/>
                  </a:moveTo>
                  <a:lnTo>
                    <a:pt x="3397235" y="3399097"/>
                  </a:lnTo>
                  <a:lnTo>
                    <a:pt x="4101177" y="2695154"/>
                  </a:lnTo>
                  <a:lnTo>
                    <a:pt x="4103498" y="2697475"/>
                  </a:lnTo>
                  <a:lnTo>
                    <a:pt x="4103498" y="4100719"/>
                  </a:lnTo>
                  <a:lnTo>
                    <a:pt x="4101177" y="4103039"/>
                  </a:lnTo>
                  <a:close/>
                </a:path>
              </a:pathLst>
            </a:custGeom>
            <a:solidFill>
              <a:srgbClr val="000000"/>
            </a:solidFill>
          </p:spPr>
          <p:txBody>
            <a:bodyPr wrap="square" lIns="0" tIns="0" rIns="0" bIns="0" rtlCol="0"/>
            <a:lstStyle/>
            <a:p>
              <a:endParaRPr/>
            </a:p>
          </p:txBody>
        </p:sp>
        <p:sp>
          <p:nvSpPr>
            <p:cNvPr id="20" name="object 10">
              <a:extLst>
                <a:ext uri="{FF2B5EF4-FFF2-40B4-BE49-F238E27FC236}">
                  <a16:creationId xmlns:a16="http://schemas.microsoft.com/office/drawing/2014/main" id="{6E3B9837-895E-4011-91E5-8AC27439AD79}"/>
                </a:ext>
              </a:extLst>
            </p:cNvPr>
            <p:cNvSpPr/>
            <p:nvPr/>
          </p:nvSpPr>
          <p:spPr>
            <a:xfrm>
              <a:off x="15002593" y="46160"/>
              <a:ext cx="1066800" cy="675005"/>
            </a:xfrm>
            <a:custGeom>
              <a:avLst/>
              <a:gdLst/>
              <a:ahLst/>
              <a:cxnLst/>
              <a:rect l="l" t="t" r="r" b="b"/>
              <a:pathLst>
                <a:path w="1066800" h="675005">
                  <a:moveTo>
                    <a:pt x="391706" y="674853"/>
                  </a:moveTo>
                  <a:lnTo>
                    <a:pt x="0" y="674853"/>
                  </a:lnTo>
                  <a:lnTo>
                    <a:pt x="674873" y="0"/>
                  </a:lnTo>
                  <a:lnTo>
                    <a:pt x="1066598" y="0"/>
                  </a:lnTo>
                  <a:lnTo>
                    <a:pt x="391706" y="674853"/>
                  </a:lnTo>
                  <a:close/>
                </a:path>
              </a:pathLst>
            </a:custGeom>
            <a:solidFill>
              <a:srgbClr val="252826"/>
            </a:solidFill>
          </p:spPr>
          <p:txBody>
            <a:bodyPr wrap="square" lIns="0" tIns="0" rIns="0" bIns="0" rtlCol="0"/>
            <a:lstStyle/>
            <a:p>
              <a:endParaRPr/>
            </a:p>
          </p:txBody>
        </p:sp>
        <p:sp>
          <p:nvSpPr>
            <p:cNvPr id="21" name="object 11">
              <a:extLst>
                <a:ext uri="{FF2B5EF4-FFF2-40B4-BE49-F238E27FC236}">
                  <a16:creationId xmlns:a16="http://schemas.microsoft.com/office/drawing/2014/main" id="{E229F789-4996-4CBD-A6DA-E098A2AF169D}"/>
                </a:ext>
              </a:extLst>
            </p:cNvPr>
            <p:cNvSpPr/>
            <p:nvPr/>
          </p:nvSpPr>
          <p:spPr>
            <a:xfrm>
              <a:off x="13699388" y="0"/>
              <a:ext cx="4589145" cy="4584065"/>
            </a:xfrm>
            <a:custGeom>
              <a:avLst/>
              <a:gdLst/>
              <a:ahLst/>
              <a:cxnLst/>
              <a:rect l="l" t="t" r="r" b="b"/>
              <a:pathLst>
                <a:path w="4589144" h="4584065">
                  <a:moveTo>
                    <a:pt x="1068557" y="721013"/>
                  </a:moveTo>
                  <a:lnTo>
                    <a:pt x="674873" y="721013"/>
                  </a:lnTo>
                  <a:lnTo>
                    <a:pt x="0" y="46159"/>
                  </a:lnTo>
                  <a:lnTo>
                    <a:pt x="393684" y="46159"/>
                  </a:lnTo>
                  <a:lnTo>
                    <a:pt x="1068557" y="721013"/>
                  </a:lnTo>
                  <a:close/>
                </a:path>
                <a:path w="4589144" h="4584065">
                  <a:moveTo>
                    <a:pt x="4535870" y="4583948"/>
                  </a:moveTo>
                  <a:lnTo>
                    <a:pt x="3861017" y="3909116"/>
                  </a:lnTo>
                  <a:lnTo>
                    <a:pt x="3861017" y="3517390"/>
                  </a:lnTo>
                  <a:lnTo>
                    <a:pt x="4535870" y="4192244"/>
                  </a:lnTo>
                  <a:lnTo>
                    <a:pt x="4535870" y="4583948"/>
                  </a:lnTo>
                  <a:close/>
                </a:path>
                <a:path w="4589144" h="4584065">
                  <a:moveTo>
                    <a:pt x="3764055" y="3282743"/>
                  </a:moveTo>
                  <a:lnTo>
                    <a:pt x="3089201" y="2607889"/>
                  </a:lnTo>
                  <a:lnTo>
                    <a:pt x="3089201" y="2216163"/>
                  </a:lnTo>
                  <a:lnTo>
                    <a:pt x="3764055" y="2891017"/>
                  </a:lnTo>
                  <a:lnTo>
                    <a:pt x="3764055" y="3282743"/>
                  </a:lnTo>
                  <a:close/>
                </a:path>
                <a:path w="4589144" h="4584065">
                  <a:moveTo>
                    <a:pt x="2367767" y="1494768"/>
                  </a:moveTo>
                  <a:lnTo>
                    <a:pt x="1976041" y="1494768"/>
                  </a:lnTo>
                  <a:lnTo>
                    <a:pt x="1301226" y="819914"/>
                  </a:lnTo>
                  <a:lnTo>
                    <a:pt x="1692932" y="819914"/>
                  </a:lnTo>
                  <a:lnTo>
                    <a:pt x="2367767" y="1494768"/>
                  </a:lnTo>
                  <a:close/>
                </a:path>
                <a:path w="4589144" h="4584065">
                  <a:moveTo>
                    <a:pt x="3814475" y="701660"/>
                  </a:moveTo>
                  <a:lnTo>
                    <a:pt x="3112815" y="0"/>
                  </a:lnTo>
                  <a:lnTo>
                    <a:pt x="4110999" y="0"/>
                  </a:lnTo>
                  <a:lnTo>
                    <a:pt x="4113117" y="44155"/>
                  </a:lnTo>
                  <a:lnTo>
                    <a:pt x="4119662" y="89289"/>
                  </a:lnTo>
                  <a:lnTo>
                    <a:pt x="4130570" y="133758"/>
                  </a:lnTo>
                  <a:lnTo>
                    <a:pt x="4145842" y="177226"/>
                  </a:lnTo>
                  <a:lnTo>
                    <a:pt x="4165477" y="219361"/>
                  </a:lnTo>
                  <a:lnTo>
                    <a:pt x="4189475" y="259830"/>
                  </a:lnTo>
                  <a:lnTo>
                    <a:pt x="4217836" y="298299"/>
                  </a:lnTo>
                  <a:lnTo>
                    <a:pt x="3814475" y="701660"/>
                  </a:lnTo>
                  <a:close/>
                </a:path>
                <a:path w="4589144" h="4584065">
                  <a:moveTo>
                    <a:pt x="4586291" y="1473475"/>
                  </a:moveTo>
                  <a:lnTo>
                    <a:pt x="3884287" y="769533"/>
                  </a:lnTo>
                  <a:lnTo>
                    <a:pt x="4287648" y="366172"/>
                  </a:lnTo>
                  <a:lnTo>
                    <a:pt x="4326117" y="394533"/>
                  </a:lnTo>
                  <a:lnTo>
                    <a:pt x="4366586" y="418531"/>
                  </a:lnTo>
                  <a:lnTo>
                    <a:pt x="4408721" y="438166"/>
                  </a:lnTo>
                  <a:lnTo>
                    <a:pt x="4452189" y="453437"/>
                  </a:lnTo>
                  <a:lnTo>
                    <a:pt x="4496657" y="464346"/>
                  </a:lnTo>
                  <a:lnTo>
                    <a:pt x="4541792" y="470891"/>
                  </a:lnTo>
                  <a:lnTo>
                    <a:pt x="4587260" y="473072"/>
                  </a:lnTo>
                  <a:lnTo>
                    <a:pt x="4588611" y="473072"/>
                  </a:lnTo>
                  <a:lnTo>
                    <a:pt x="4588611" y="1471154"/>
                  </a:lnTo>
                  <a:lnTo>
                    <a:pt x="4586291" y="1473475"/>
                  </a:lnTo>
                  <a:close/>
                </a:path>
                <a:path w="4589144" h="4584065">
                  <a:moveTo>
                    <a:pt x="4588611" y="473072"/>
                  </a:moveTo>
                  <a:lnTo>
                    <a:pt x="4587260" y="473072"/>
                  </a:lnTo>
                  <a:lnTo>
                    <a:pt x="4588611" y="473007"/>
                  </a:lnTo>
                  <a:close/>
                </a:path>
              </a:pathLst>
            </a:custGeom>
            <a:solidFill>
              <a:srgbClr val="2D2F2E"/>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84F9193C-0E33-4099-B390-4839B2219659}"/>
              </a:ext>
            </a:extLst>
          </p:cNvPr>
          <p:cNvSpPr txBox="1"/>
          <p:nvPr/>
        </p:nvSpPr>
        <p:spPr>
          <a:xfrm>
            <a:off x="0" y="4435614"/>
            <a:ext cx="18288000" cy="707886"/>
          </a:xfrm>
          <a:prstGeom prst="rect">
            <a:avLst/>
          </a:prstGeom>
          <a:noFill/>
        </p:spPr>
        <p:txBody>
          <a:bodyPr wrap="square" rtlCol="0">
            <a:spAutoFit/>
          </a:bodyPr>
          <a:lstStyle/>
          <a:p>
            <a:pPr algn="ctr"/>
            <a:r>
              <a:rPr lang="en-US" sz="4000" b="1" dirty="0"/>
              <a:t>Hack CPU Design</a:t>
            </a:r>
            <a:endParaRPr lang="en-IN" sz="4000" b="1" dirty="0"/>
          </a:p>
        </p:txBody>
      </p:sp>
    </p:spTree>
    <p:extLst>
      <p:ext uri="{BB962C8B-B14F-4D97-AF65-F5344CB8AC3E}">
        <p14:creationId xmlns:p14="http://schemas.microsoft.com/office/powerpoint/2010/main" val="43012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pic>
        <p:nvPicPr>
          <p:cNvPr id="2" name="Picture 2" descr="Graphical user interface, text, application&#10;&#10;Description automatically generated">
            <a:extLst>
              <a:ext uri="{FF2B5EF4-FFF2-40B4-BE49-F238E27FC236}">
                <a16:creationId xmlns:a16="http://schemas.microsoft.com/office/drawing/2014/main" id="{E2B9CF0A-4236-4F71-ABAF-7B55BA89D58C}"/>
              </a:ext>
            </a:extLst>
          </p:cNvPr>
          <p:cNvPicPr>
            <a:picLocks noChangeAspect="1"/>
          </p:cNvPicPr>
          <p:nvPr/>
        </p:nvPicPr>
        <p:blipFill rotWithShape="1">
          <a:blip r:embed="rId2"/>
          <a:srcRect l="1869" t="15423" r="68037" b="68657"/>
          <a:stretch/>
        </p:blipFill>
        <p:spPr>
          <a:xfrm>
            <a:off x="2462151" y="2068795"/>
            <a:ext cx="7908264" cy="2363687"/>
          </a:xfrm>
          <a:prstGeom prst="rect">
            <a:avLst/>
          </a:prstGeom>
        </p:spPr>
      </p:pic>
      <p:pic>
        <p:nvPicPr>
          <p:cNvPr id="3" name="Picture 12" descr="Graphical user interface, text, application&#10;&#10;Description automatically generated">
            <a:extLst>
              <a:ext uri="{FF2B5EF4-FFF2-40B4-BE49-F238E27FC236}">
                <a16:creationId xmlns:a16="http://schemas.microsoft.com/office/drawing/2014/main" id="{E86910C9-C66E-4C37-8B55-DB46FF628F30}"/>
              </a:ext>
            </a:extLst>
          </p:cNvPr>
          <p:cNvPicPr>
            <a:picLocks noChangeAspect="1"/>
          </p:cNvPicPr>
          <p:nvPr/>
        </p:nvPicPr>
        <p:blipFill rotWithShape="1">
          <a:blip r:embed="rId3"/>
          <a:srcRect l="6215" t="15686" r="67265" b="59069"/>
          <a:stretch/>
        </p:blipFill>
        <p:spPr>
          <a:xfrm>
            <a:off x="10996752" y="2064247"/>
            <a:ext cx="6187286" cy="3308941"/>
          </a:xfrm>
          <a:prstGeom prst="rect">
            <a:avLst/>
          </a:prstGeom>
        </p:spPr>
      </p:pic>
      <p:pic>
        <p:nvPicPr>
          <p:cNvPr id="4" name="Picture 12" descr="A screenshot of a computer&#10;&#10;Description automatically generated">
            <a:extLst>
              <a:ext uri="{FF2B5EF4-FFF2-40B4-BE49-F238E27FC236}">
                <a16:creationId xmlns:a16="http://schemas.microsoft.com/office/drawing/2014/main" id="{991FBE59-5025-4432-9E6C-A1C3B86ACF2B}"/>
              </a:ext>
            </a:extLst>
          </p:cNvPr>
          <p:cNvPicPr>
            <a:picLocks noChangeAspect="1"/>
          </p:cNvPicPr>
          <p:nvPr/>
        </p:nvPicPr>
        <p:blipFill rotWithShape="1">
          <a:blip r:embed="rId4"/>
          <a:srcRect l="6356" t="14930" r="73782" b="72019"/>
          <a:stretch/>
        </p:blipFill>
        <p:spPr>
          <a:xfrm>
            <a:off x="1485899" y="6907091"/>
            <a:ext cx="5498544" cy="2036184"/>
          </a:xfrm>
          <a:prstGeom prst="rect">
            <a:avLst/>
          </a:prstGeom>
        </p:spPr>
      </p:pic>
      <p:sp>
        <p:nvSpPr>
          <p:cNvPr id="13" name="TextBox 12">
            <a:extLst>
              <a:ext uri="{FF2B5EF4-FFF2-40B4-BE49-F238E27FC236}">
                <a16:creationId xmlns:a16="http://schemas.microsoft.com/office/drawing/2014/main" id="{0587C66C-C613-4E17-8A63-241D6ED90328}"/>
              </a:ext>
            </a:extLst>
          </p:cNvPr>
          <p:cNvSpPr txBox="1"/>
          <p:nvPr/>
        </p:nvSpPr>
        <p:spPr>
          <a:xfrm>
            <a:off x="12974515" y="1339360"/>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NAND GATE;</a:t>
            </a:r>
          </a:p>
        </p:txBody>
      </p:sp>
      <p:sp>
        <p:nvSpPr>
          <p:cNvPr id="14" name="TextBox 13">
            <a:extLst>
              <a:ext uri="{FF2B5EF4-FFF2-40B4-BE49-F238E27FC236}">
                <a16:creationId xmlns:a16="http://schemas.microsoft.com/office/drawing/2014/main" id="{130C4409-BDE7-4247-B644-AAC733CB57EB}"/>
              </a:ext>
            </a:extLst>
          </p:cNvPr>
          <p:cNvSpPr txBox="1"/>
          <p:nvPr/>
        </p:nvSpPr>
        <p:spPr>
          <a:xfrm>
            <a:off x="5365504" y="127708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AND;</a:t>
            </a:r>
            <a:endParaRPr lang="en-US" sz="3600" b="1">
              <a:cs typeface="Calibri"/>
            </a:endParaRPr>
          </a:p>
        </p:txBody>
      </p:sp>
      <p:sp>
        <p:nvSpPr>
          <p:cNvPr id="15" name="TextBox 14">
            <a:extLst>
              <a:ext uri="{FF2B5EF4-FFF2-40B4-BE49-F238E27FC236}">
                <a16:creationId xmlns:a16="http://schemas.microsoft.com/office/drawing/2014/main" id="{4CC9A58B-D685-45B1-98BB-A8EC3783C78B}"/>
              </a:ext>
            </a:extLst>
          </p:cNvPr>
          <p:cNvSpPr txBox="1"/>
          <p:nvPr/>
        </p:nvSpPr>
        <p:spPr>
          <a:xfrm>
            <a:off x="3559419" y="6182457"/>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NOT;</a:t>
            </a:r>
          </a:p>
        </p:txBody>
      </p:sp>
      <p:pic>
        <p:nvPicPr>
          <p:cNvPr id="16" name="Picture 16" descr="A screenshot of a computer&#10;&#10;Description automatically generated">
            <a:extLst>
              <a:ext uri="{FF2B5EF4-FFF2-40B4-BE49-F238E27FC236}">
                <a16:creationId xmlns:a16="http://schemas.microsoft.com/office/drawing/2014/main" id="{474EA668-9DB2-4705-B965-E61BDE6EA130}"/>
              </a:ext>
            </a:extLst>
          </p:cNvPr>
          <p:cNvPicPr>
            <a:picLocks noChangeAspect="1"/>
          </p:cNvPicPr>
          <p:nvPr/>
        </p:nvPicPr>
        <p:blipFill rotWithShape="1">
          <a:blip r:embed="rId5"/>
          <a:srcRect l="5867" t="15130" r="67830" b="71158"/>
          <a:stretch/>
        </p:blipFill>
        <p:spPr>
          <a:xfrm>
            <a:off x="7303476" y="6907090"/>
            <a:ext cx="7038667" cy="2081458"/>
          </a:xfrm>
          <a:prstGeom prst="rect">
            <a:avLst/>
          </a:prstGeom>
        </p:spPr>
      </p:pic>
      <p:sp>
        <p:nvSpPr>
          <p:cNvPr id="17" name="TextBox 16">
            <a:extLst>
              <a:ext uri="{FF2B5EF4-FFF2-40B4-BE49-F238E27FC236}">
                <a16:creationId xmlns:a16="http://schemas.microsoft.com/office/drawing/2014/main" id="{F74044F4-EDC9-423D-90E8-14D2E5181B83}"/>
              </a:ext>
            </a:extLst>
          </p:cNvPr>
          <p:cNvSpPr txBox="1"/>
          <p:nvPr/>
        </p:nvSpPr>
        <p:spPr>
          <a:xfrm>
            <a:off x="10043745" y="617513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OR;</a:t>
            </a:r>
          </a:p>
        </p:txBody>
      </p:sp>
    </p:spTree>
    <p:extLst>
      <p:ext uri="{BB962C8B-B14F-4D97-AF65-F5344CB8AC3E}">
        <p14:creationId xmlns:p14="http://schemas.microsoft.com/office/powerpoint/2010/main" val="51155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3" name="Title 2">
            <a:extLst>
              <a:ext uri="{FF2B5EF4-FFF2-40B4-BE49-F238E27FC236}">
                <a16:creationId xmlns:a16="http://schemas.microsoft.com/office/drawing/2014/main" id="{CB284125-52A4-4578-A9FA-E79DE03FD0A1}"/>
              </a:ext>
            </a:extLst>
          </p:cNvPr>
          <p:cNvSpPr>
            <a:spLocks noGrp="1"/>
          </p:cNvSpPr>
          <p:nvPr>
            <p:ph type="title"/>
          </p:nvPr>
        </p:nvSpPr>
        <p:spPr>
          <a:xfrm>
            <a:off x="4329235" y="1303199"/>
            <a:ext cx="12675185" cy="553998"/>
          </a:xfrm>
        </p:spPr>
        <p:txBody>
          <a:bodyPr wrap="square" lIns="0" tIns="0" rIns="0" bIns="0" anchor="t">
            <a:spAutoFit/>
          </a:bodyPr>
          <a:lstStyle/>
          <a:p>
            <a:r>
              <a:rPr lang="en-US"/>
              <a:t>JK FLIP FLOP ( USING HDL CODES AND BASIC GATES) ;</a:t>
            </a:r>
          </a:p>
        </p:txBody>
      </p:sp>
      <p:pic>
        <p:nvPicPr>
          <p:cNvPr id="13" name="Picture 13" descr="Graphical user interface, text, application&#10;&#10;Description automatically generated">
            <a:extLst>
              <a:ext uri="{FF2B5EF4-FFF2-40B4-BE49-F238E27FC236}">
                <a16:creationId xmlns:a16="http://schemas.microsoft.com/office/drawing/2014/main" id="{D0628C14-9AD2-466B-AC74-7FDB575B2844}"/>
              </a:ext>
            </a:extLst>
          </p:cNvPr>
          <p:cNvPicPr>
            <a:picLocks noChangeAspect="1"/>
          </p:cNvPicPr>
          <p:nvPr/>
        </p:nvPicPr>
        <p:blipFill rotWithShape="1">
          <a:blip r:embed="rId2"/>
          <a:srcRect l="6270" t="15062" r="64148" b="54857"/>
          <a:stretch/>
        </p:blipFill>
        <p:spPr>
          <a:xfrm>
            <a:off x="8680938" y="2125768"/>
            <a:ext cx="7606223" cy="4357691"/>
          </a:xfrm>
          <a:prstGeom prst="rect">
            <a:avLst/>
          </a:prstGeom>
        </p:spPr>
      </p:pic>
      <p:pic>
        <p:nvPicPr>
          <p:cNvPr id="14" name="Picture 14" descr="A screenshot of a computer&#10;&#10;Description automatically generated">
            <a:extLst>
              <a:ext uri="{FF2B5EF4-FFF2-40B4-BE49-F238E27FC236}">
                <a16:creationId xmlns:a16="http://schemas.microsoft.com/office/drawing/2014/main" id="{FB117397-059E-4325-A635-C40BF21A9CE3}"/>
              </a:ext>
            </a:extLst>
          </p:cNvPr>
          <p:cNvPicPr>
            <a:picLocks noChangeAspect="1"/>
          </p:cNvPicPr>
          <p:nvPr/>
        </p:nvPicPr>
        <p:blipFill rotWithShape="1">
          <a:blip r:embed="rId3"/>
          <a:srcRect l="44575" t="4847" r="18755" b="12245"/>
          <a:stretch/>
        </p:blipFill>
        <p:spPr>
          <a:xfrm>
            <a:off x="1617784" y="5146970"/>
            <a:ext cx="6395549" cy="4768905"/>
          </a:xfrm>
          <a:prstGeom prst="rect">
            <a:avLst/>
          </a:prstGeom>
        </p:spPr>
      </p:pic>
      <p:sp>
        <p:nvSpPr>
          <p:cNvPr id="15" name="TextBox 14">
            <a:extLst>
              <a:ext uri="{FF2B5EF4-FFF2-40B4-BE49-F238E27FC236}">
                <a16:creationId xmlns:a16="http://schemas.microsoft.com/office/drawing/2014/main" id="{0AAE1E3E-259F-40EA-887C-9D3708AF0561}"/>
              </a:ext>
            </a:extLst>
          </p:cNvPr>
          <p:cNvSpPr txBox="1"/>
          <p:nvPr/>
        </p:nvSpPr>
        <p:spPr>
          <a:xfrm>
            <a:off x="3288322" y="438736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HDL CODE;</a:t>
            </a:r>
          </a:p>
        </p:txBody>
      </p:sp>
    </p:spTree>
    <p:extLst>
      <p:ext uri="{BB962C8B-B14F-4D97-AF65-F5344CB8AC3E}">
        <p14:creationId xmlns:p14="http://schemas.microsoft.com/office/powerpoint/2010/main" val="2905350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7">
            <a:extLst>
              <a:ext uri="{FF2B5EF4-FFF2-40B4-BE49-F238E27FC236}">
                <a16:creationId xmlns:a16="http://schemas.microsoft.com/office/drawing/2014/main" id="{B9A28F25-1E0D-4111-9F13-9AC4D0CC3955}"/>
              </a:ext>
            </a:extLst>
          </p:cNvPr>
          <p:cNvGrpSpPr/>
          <p:nvPr/>
        </p:nvGrpSpPr>
        <p:grpSpPr>
          <a:xfrm>
            <a:off x="1" y="0"/>
            <a:ext cx="5450840" cy="4520031"/>
            <a:chOff x="0" y="0"/>
            <a:chExt cx="7064375" cy="7011034"/>
          </a:xfrm>
        </p:grpSpPr>
        <p:sp>
          <p:nvSpPr>
            <p:cNvPr id="6" name="object 8">
              <a:extLst>
                <a:ext uri="{FF2B5EF4-FFF2-40B4-BE49-F238E27FC236}">
                  <a16:creationId xmlns:a16="http://schemas.microsoft.com/office/drawing/2014/main" id="{062D8E44-9E06-472A-992E-9B8C9B2B1A16}"/>
                </a:ext>
              </a:extLst>
            </p:cNvPr>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7" name="object 9">
              <a:extLst>
                <a:ext uri="{FF2B5EF4-FFF2-40B4-BE49-F238E27FC236}">
                  <a16:creationId xmlns:a16="http://schemas.microsoft.com/office/drawing/2014/main" id="{AE421320-B6A1-4493-9162-683B615BF49B}"/>
                </a:ext>
              </a:extLst>
            </p:cNvPr>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8" name="object 10">
              <a:extLst>
                <a:ext uri="{FF2B5EF4-FFF2-40B4-BE49-F238E27FC236}">
                  <a16:creationId xmlns:a16="http://schemas.microsoft.com/office/drawing/2014/main" id="{16116856-1C62-46C8-827B-581689D59044}"/>
                </a:ext>
              </a:extLst>
            </p:cNvPr>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grpSp>
        <p:nvGrpSpPr>
          <p:cNvPr id="9" name="object 3">
            <a:extLst>
              <a:ext uri="{FF2B5EF4-FFF2-40B4-BE49-F238E27FC236}">
                <a16:creationId xmlns:a16="http://schemas.microsoft.com/office/drawing/2014/main" id="{780DF9B6-AF2B-40CC-B9F6-548952FD8383}"/>
              </a:ext>
            </a:extLst>
          </p:cNvPr>
          <p:cNvGrpSpPr/>
          <p:nvPr/>
        </p:nvGrpSpPr>
        <p:grpSpPr>
          <a:xfrm>
            <a:off x="13182600" y="5372099"/>
            <a:ext cx="5105400" cy="4915001"/>
            <a:chOff x="12496800" y="4520031"/>
            <a:chExt cx="5791200" cy="5767070"/>
          </a:xfrm>
        </p:grpSpPr>
        <p:sp>
          <p:nvSpPr>
            <p:cNvPr id="10" name="object 4">
              <a:extLst>
                <a:ext uri="{FF2B5EF4-FFF2-40B4-BE49-F238E27FC236}">
                  <a16:creationId xmlns:a16="http://schemas.microsoft.com/office/drawing/2014/main" id="{E7CE9B4F-FC28-4B9D-BDDE-FCFA81A4EBA3}"/>
                </a:ext>
              </a:extLst>
            </p:cNvPr>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CD583D13-5614-4296-8E48-A6E188D73E54}"/>
                </a:ext>
              </a:extLst>
            </p:cNvPr>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12" name="object 6">
              <a:extLst>
                <a:ext uri="{FF2B5EF4-FFF2-40B4-BE49-F238E27FC236}">
                  <a16:creationId xmlns:a16="http://schemas.microsoft.com/office/drawing/2014/main" id="{FDA391A2-B85A-4B3B-AF5D-0644AF878222}"/>
                </a:ext>
              </a:extLst>
            </p:cNvPr>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sp>
        <p:nvSpPr>
          <p:cNvPr id="3" name="Title 2">
            <a:extLst>
              <a:ext uri="{FF2B5EF4-FFF2-40B4-BE49-F238E27FC236}">
                <a16:creationId xmlns:a16="http://schemas.microsoft.com/office/drawing/2014/main" id="{D3A8DB19-C96A-4396-B516-B5B1E10D2A33}"/>
              </a:ext>
            </a:extLst>
          </p:cNvPr>
          <p:cNvSpPr>
            <a:spLocks noGrp="1"/>
          </p:cNvSpPr>
          <p:nvPr>
            <p:ph type="title"/>
          </p:nvPr>
        </p:nvSpPr>
        <p:spPr>
          <a:xfrm>
            <a:off x="3948234" y="1332507"/>
            <a:ext cx="12470031" cy="553998"/>
          </a:xfrm>
        </p:spPr>
        <p:txBody>
          <a:bodyPr wrap="square" lIns="0" tIns="0" rIns="0" bIns="0" anchor="t">
            <a:spAutoFit/>
          </a:bodyPr>
          <a:lstStyle/>
          <a:p>
            <a:r>
              <a:rPr lang="en-US"/>
              <a:t>SYNCHRONOUS BCD COUNTER ( WITHOUT USING GATES) ;</a:t>
            </a:r>
          </a:p>
        </p:txBody>
      </p:sp>
      <p:pic>
        <p:nvPicPr>
          <p:cNvPr id="13" name="Picture 13" descr="Graphical user interface, text&#10;&#10;Description automatically generated">
            <a:extLst>
              <a:ext uri="{FF2B5EF4-FFF2-40B4-BE49-F238E27FC236}">
                <a16:creationId xmlns:a16="http://schemas.microsoft.com/office/drawing/2014/main" id="{0CA4D5C1-E62C-4082-BD2E-0DED026633BA}"/>
              </a:ext>
            </a:extLst>
          </p:cNvPr>
          <p:cNvPicPr>
            <a:picLocks noChangeAspect="1"/>
          </p:cNvPicPr>
          <p:nvPr/>
        </p:nvPicPr>
        <p:blipFill rotWithShape="1">
          <a:blip r:embed="rId2"/>
          <a:srcRect l="6557" t="29845" r="64372" b="9302"/>
          <a:stretch/>
        </p:blipFill>
        <p:spPr>
          <a:xfrm>
            <a:off x="8065477" y="2423012"/>
            <a:ext cx="5671911" cy="6699489"/>
          </a:xfrm>
          <a:prstGeom prst="rect">
            <a:avLst/>
          </a:prstGeom>
        </p:spPr>
      </p:pic>
      <p:pic>
        <p:nvPicPr>
          <p:cNvPr id="14" name="Picture 14" descr="Graphical user interface, text&#10;&#10;Description automatically generated">
            <a:extLst>
              <a:ext uri="{FF2B5EF4-FFF2-40B4-BE49-F238E27FC236}">
                <a16:creationId xmlns:a16="http://schemas.microsoft.com/office/drawing/2014/main" id="{8E839B0F-8249-4793-8221-25F38BB73994}"/>
              </a:ext>
            </a:extLst>
          </p:cNvPr>
          <p:cNvPicPr>
            <a:picLocks noChangeAspect="1"/>
          </p:cNvPicPr>
          <p:nvPr/>
        </p:nvPicPr>
        <p:blipFill rotWithShape="1">
          <a:blip r:embed="rId3"/>
          <a:srcRect l="6511" t="15532" r="62429" b="15532"/>
          <a:stretch/>
        </p:blipFill>
        <p:spPr>
          <a:xfrm>
            <a:off x="2540978" y="2423326"/>
            <a:ext cx="5350542" cy="6708044"/>
          </a:xfrm>
          <a:prstGeom prst="rect">
            <a:avLst/>
          </a:prstGeom>
        </p:spPr>
      </p:pic>
    </p:spTree>
    <p:extLst>
      <p:ext uri="{BB962C8B-B14F-4D97-AF65-F5344CB8AC3E}">
        <p14:creationId xmlns:p14="http://schemas.microsoft.com/office/powerpoint/2010/main" val="601166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713378"/>
            <a:ext cx="18288000" cy="1613262"/>
          </a:xfrm>
          <a:prstGeom prst="rect">
            <a:avLst/>
          </a:prstGeom>
        </p:spPr>
        <p:txBody>
          <a:bodyPr vert="horz" wrap="square" lIns="0" tIns="12700" rIns="0" bIns="0" rtlCol="0">
            <a:spAutoFit/>
          </a:bodyPr>
          <a:lstStyle/>
          <a:p>
            <a:pPr marL="12700" algn="ctr">
              <a:lnSpc>
                <a:spcPct val="100000"/>
              </a:lnSpc>
              <a:spcBef>
                <a:spcPts val="100"/>
              </a:spcBef>
            </a:pPr>
            <a:r>
              <a:rPr lang="en-US" sz="10400" b="0" spc="-305" dirty="0"/>
              <a:t>Thank you</a:t>
            </a:r>
            <a:r>
              <a:rPr sz="10400" b="0" spc="-340" dirty="0">
                <a:latin typeface="Trebuchet MS"/>
                <a:cs typeface="Trebuchet MS"/>
              </a:rPr>
              <a:t>!</a:t>
            </a:r>
            <a:endParaRPr lang="en-US" sz="10400" dirty="0">
              <a:latin typeface="Trebuchet MS"/>
              <a:cs typeface="Trebuchet MS"/>
            </a:endParaRPr>
          </a:p>
        </p:txBody>
      </p:sp>
      <p:grpSp>
        <p:nvGrpSpPr>
          <p:cNvPr id="3" name="object 3"/>
          <p:cNvGrpSpPr/>
          <p:nvPr/>
        </p:nvGrpSpPr>
        <p:grpSpPr>
          <a:xfrm>
            <a:off x="12496800" y="4520031"/>
            <a:ext cx="5791200" cy="5767070"/>
            <a:chOff x="12496800" y="4520031"/>
            <a:chExt cx="5791200" cy="5767070"/>
          </a:xfrm>
        </p:grpSpPr>
        <p:sp>
          <p:nvSpPr>
            <p:cNvPr id="4" name="object 4"/>
            <p:cNvSpPr/>
            <p:nvPr/>
          </p:nvSpPr>
          <p:spPr>
            <a:xfrm>
              <a:off x="13061811" y="5085043"/>
              <a:ext cx="5226685" cy="5202555"/>
            </a:xfrm>
            <a:custGeom>
              <a:avLst/>
              <a:gdLst/>
              <a:ahLst/>
              <a:cxnLst/>
              <a:rect l="l" t="t" r="r" b="b"/>
              <a:pathLst>
                <a:path w="5226684" h="5202555">
                  <a:moveTo>
                    <a:pt x="3316010" y="5201955"/>
                  </a:moveTo>
                  <a:lnTo>
                    <a:pt x="2855304" y="5201955"/>
                  </a:lnTo>
                  <a:lnTo>
                    <a:pt x="2512415" y="4859066"/>
                  </a:lnTo>
                  <a:lnTo>
                    <a:pt x="2973121" y="4859066"/>
                  </a:lnTo>
                  <a:lnTo>
                    <a:pt x="3316010" y="5201955"/>
                  </a:lnTo>
                  <a:close/>
                </a:path>
                <a:path w="5226684" h="5202555">
                  <a:moveTo>
                    <a:pt x="2664667" y="5201955"/>
                  </a:moveTo>
                  <a:lnTo>
                    <a:pt x="2024261" y="5201955"/>
                  </a:lnTo>
                  <a:lnTo>
                    <a:pt x="2344472" y="4881761"/>
                  </a:lnTo>
                  <a:lnTo>
                    <a:pt x="2664667" y="5201955"/>
                  </a:lnTo>
                  <a:close/>
                </a:path>
                <a:path w="5226684" h="5202555">
                  <a:moveTo>
                    <a:pt x="4802238" y="1645379"/>
                  </a:moveTo>
                  <a:lnTo>
                    <a:pt x="3978414" y="821645"/>
                  </a:lnTo>
                  <a:lnTo>
                    <a:pt x="4802238" y="0"/>
                  </a:lnTo>
                  <a:lnTo>
                    <a:pt x="5226187" y="422827"/>
                  </a:lnTo>
                  <a:lnTo>
                    <a:pt x="5226187" y="1221477"/>
                  </a:lnTo>
                  <a:lnTo>
                    <a:pt x="4802238" y="1645379"/>
                  </a:lnTo>
                  <a:close/>
                </a:path>
                <a:path w="5226684" h="5202555">
                  <a:moveTo>
                    <a:pt x="4745592" y="2208303"/>
                  </a:moveTo>
                  <a:lnTo>
                    <a:pt x="3955809" y="1418475"/>
                  </a:lnTo>
                  <a:lnTo>
                    <a:pt x="3955809" y="960061"/>
                  </a:lnTo>
                  <a:lnTo>
                    <a:pt x="4745592" y="1747597"/>
                  </a:lnTo>
                  <a:lnTo>
                    <a:pt x="4745592" y="2208303"/>
                  </a:lnTo>
                  <a:close/>
                </a:path>
                <a:path w="5226684" h="5202555">
                  <a:moveTo>
                    <a:pt x="3899072" y="3168297"/>
                  </a:moveTo>
                  <a:lnTo>
                    <a:pt x="3075248" y="2346742"/>
                  </a:lnTo>
                  <a:lnTo>
                    <a:pt x="3899072" y="1522917"/>
                  </a:lnTo>
                  <a:lnTo>
                    <a:pt x="4722897" y="2346742"/>
                  </a:lnTo>
                  <a:lnTo>
                    <a:pt x="3899072" y="3168297"/>
                  </a:lnTo>
                  <a:close/>
                </a:path>
                <a:path w="5226684" h="5202555">
                  <a:moveTo>
                    <a:pt x="5226187" y="2690309"/>
                  </a:moveTo>
                  <a:lnTo>
                    <a:pt x="4881670" y="2346742"/>
                  </a:lnTo>
                  <a:lnTo>
                    <a:pt x="5226187" y="2002225"/>
                  </a:lnTo>
                  <a:lnTo>
                    <a:pt x="5226187" y="2690309"/>
                  </a:lnTo>
                  <a:close/>
                </a:path>
                <a:path w="5226684" h="5202555">
                  <a:moveTo>
                    <a:pt x="5226187" y="3340332"/>
                  </a:moveTo>
                  <a:lnTo>
                    <a:pt x="4858975" y="2973121"/>
                  </a:lnTo>
                  <a:lnTo>
                    <a:pt x="4858975" y="2514684"/>
                  </a:lnTo>
                  <a:lnTo>
                    <a:pt x="5226187" y="2881895"/>
                  </a:lnTo>
                  <a:lnTo>
                    <a:pt x="5226187" y="3340332"/>
                  </a:lnTo>
                  <a:close/>
                </a:path>
                <a:path w="5226684" h="5202555">
                  <a:moveTo>
                    <a:pt x="2344472" y="4722897"/>
                  </a:moveTo>
                  <a:lnTo>
                    <a:pt x="1520602" y="3899072"/>
                  </a:lnTo>
                  <a:lnTo>
                    <a:pt x="2344472" y="3075248"/>
                  </a:lnTo>
                  <a:lnTo>
                    <a:pt x="3168297" y="3899072"/>
                  </a:lnTo>
                  <a:lnTo>
                    <a:pt x="2344472" y="4722897"/>
                  </a:lnTo>
                  <a:close/>
                </a:path>
                <a:path w="5226684" h="5202555">
                  <a:moveTo>
                    <a:pt x="2208258" y="4745592"/>
                  </a:moveTo>
                  <a:lnTo>
                    <a:pt x="1749821" y="4745592"/>
                  </a:lnTo>
                  <a:lnTo>
                    <a:pt x="960016" y="3955809"/>
                  </a:lnTo>
                  <a:lnTo>
                    <a:pt x="1418430" y="3955809"/>
                  </a:lnTo>
                  <a:lnTo>
                    <a:pt x="2208258" y="4745592"/>
                  </a:lnTo>
                  <a:close/>
                </a:path>
                <a:path w="5226684" h="5202555">
                  <a:moveTo>
                    <a:pt x="1246865" y="5201955"/>
                  </a:moveTo>
                  <a:lnTo>
                    <a:pt x="399637" y="5201955"/>
                  </a:lnTo>
                  <a:lnTo>
                    <a:pt x="0" y="4802329"/>
                  </a:lnTo>
                  <a:lnTo>
                    <a:pt x="821645" y="3978504"/>
                  </a:lnTo>
                  <a:lnTo>
                    <a:pt x="1645379" y="4802329"/>
                  </a:lnTo>
                  <a:lnTo>
                    <a:pt x="1246865" y="5201955"/>
                  </a:lnTo>
                  <a:close/>
                </a:path>
                <a:path w="5226684" h="5202555">
                  <a:moveTo>
                    <a:pt x="4802238" y="4722897"/>
                  </a:moveTo>
                  <a:lnTo>
                    <a:pt x="4532169" y="4452828"/>
                  </a:lnTo>
                  <a:lnTo>
                    <a:pt x="4573135" y="4424535"/>
                  </a:lnTo>
                  <a:lnTo>
                    <a:pt x="4616308" y="4401386"/>
                  </a:lnTo>
                  <a:lnTo>
                    <a:pt x="4661246" y="4383381"/>
                  </a:lnTo>
                  <a:lnTo>
                    <a:pt x="4707508" y="4370521"/>
                  </a:lnTo>
                  <a:lnTo>
                    <a:pt x="4754652" y="4362805"/>
                  </a:lnTo>
                  <a:lnTo>
                    <a:pt x="4802238" y="4360232"/>
                  </a:lnTo>
                  <a:lnTo>
                    <a:pt x="4849824" y="4362805"/>
                  </a:lnTo>
                  <a:lnTo>
                    <a:pt x="4896968" y="4370521"/>
                  </a:lnTo>
                  <a:lnTo>
                    <a:pt x="4943230" y="4383381"/>
                  </a:lnTo>
                  <a:lnTo>
                    <a:pt x="4988168" y="4401386"/>
                  </a:lnTo>
                  <a:lnTo>
                    <a:pt x="5031341" y="4424535"/>
                  </a:lnTo>
                  <a:lnTo>
                    <a:pt x="5072307" y="4452828"/>
                  </a:lnTo>
                  <a:lnTo>
                    <a:pt x="4802238" y="4722897"/>
                  </a:lnTo>
                  <a:close/>
                </a:path>
                <a:path w="5226684" h="5202555">
                  <a:moveTo>
                    <a:pt x="4450467" y="5070129"/>
                  </a:moveTo>
                  <a:lnTo>
                    <a:pt x="4422434" y="5029294"/>
                  </a:lnTo>
                  <a:lnTo>
                    <a:pt x="4399498" y="4986284"/>
                  </a:lnTo>
                  <a:lnTo>
                    <a:pt x="4381659" y="4941534"/>
                  </a:lnTo>
                  <a:lnTo>
                    <a:pt x="4368917" y="4895479"/>
                  </a:lnTo>
                  <a:lnTo>
                    <a:pt x="4361272" y="4848554"/>
                  </a:lnTo>
                  <a:lnTo>
                    <a:pt x="4358723" y="4801194"/>
                  </a:lnTo>
                  <a:lnTo>
                    <a:pt x="4361272" y="4753834"/>
                  </a:lnTo>
                  <a:lnTo>
                    <a:pt x="4368917" y="4706909"/>
                  </a:lnTo>
                  <a:lnTo>
                    <a:pt x="4381659" y="4660855"/>
                  </a:lnTo>
                  <a:lnTo>
                    <a:pt x="4399498" y="4616105"/>
                  </a:lnTo>
                  <a:lnTo>
                    <a:pt x="4422434" y="4573095"/>
                  </a:lnTo>
                  <a:lnTo>
                    <a:pt x="4450467" y="4532260"/>
                  </a:lnTo>
                  <a:lnTo>
                    <a:pt x="4720536" y="4802329"/>
                  </a:lnTo>
                  <a:lnTo>
                    <a:pt x="4450467" y="5070129"/>
                  </a:lnTo>
                  <a:close/>
                </a:path>
                <a:path w="5226684" h="5202555">
                  <a:moveTo>
                    <a:pt x="5151739" y="5072398"/>
                  </a:moveTo>
                  <a:lnTo>
                    <a:pt x="4881670" y="4802329"/>
                  </a:lnTo>
                  <a:lnTo>
                    <a:pt x="5151739" y="4532260"/>
                  </a:lnTo>
                  <a:lnTo>
                    <a:pt x="5179499" y="4572265"/>
                  </a:lnTo>
                  <a:lnTo>
                    <a:pt x="5202542" y="4614835"/>
                  </a:lnTo>
                  <a:lnTo>
                    <a:pt x="5220732" y="4659550"/>
                  </a:lnTo>
                  <a:lnTo>
                    <a:pt x="5226187" y="4678743"/>
                  </a:lnTo>
                  <a:lnTo>
                    <a:pt x="5226187" y="4925914"/>
                  </a:lnTo>
                  <a:lnTo>
                    <a:pt x="5220732" y="4945108"/>
                  </a:lnTo>
                  <a:lnTo>
                    <a:pt x="5202542" y="4989822"/>
                  </a:lnTo>
                  <a:lnTo>
                    <a:pt x="5179499" y="5032393"/>
                  </a:lnTo>
                  <a:lnTo>
                    <a:pt x="5151739" y="5072398"/>
                  </a:lnTo>
                  <a:close/>
                </a:path>
                <a:path w="5226684" h="5202555">
                  <a:moveTo>
                    <a:pt x="4990984" y="5201955"/>
                  </a:moveTo>
                  <a:lnTo>
                    <a:pt x="4613492" y="5201955"/>
                  </a:lnTo>
                  <a:lnTo>
                    <a:pt x="4572174" y="5179589"/>
                  </a:lnTo>
                  <a:lnTo>
                    <a:pt x="4532169" y="5151830"/>
                  </a:lnTo>
                  <a:lnTo>
                    <a:pt x="4802238" y="4881761"/>
                  </a:lnTo>
                  <a:lnTo>
                    <a:pt x="5072307" y="5151830"/>
                  </a:lnTo>
                  <a:lnTo>
                    <a:pt x="5032302" y="5179589"/>
                  </a:lnTo>
                  <a:lnTo>
                    <a:pt x="4990984" y="5201955"/>
                  </a:lnTo>
                  <a:close/>
                </a:path>
              </a:pathLst>
            </a:custGeom>
            <a:solidFill>
              <a:srgbClr val="000000"/>
            </a:solidFill>
          </p:spPr>
          <p:txBody>
            <a:bodyPr wrap="square" lIns="0" tIns="0" rIns="0" bIns="0" rtlCol="0"/>
            <a:lstStyle/>
            <a:p>
              <a:endParaRPr/>
            </a:p>
          </p:txBody>
        </p:sp>
        <p:sp>
          <p:nvSpPr>
            <p:cNvPr id="5" name="object 5"/>
            <p:cNvSpPr/>
            <p:nvPr/>
          </p:nvSpPr>
          <p:spPr>
            <a:xfrm>
              <a:off x="12496822" y="4520031"/>
              <a:ext cx="5791200" cy="5767070"/>
            </a:xfrm>
            <a:custGeom>
              <a:avLst/>
              <a:gdLst/>
              <a:ahLst/>
              <a:cxnLst/>
              <a:rect l="l" t="t" r="r" b="b"/>
              <a:pathLst>
                <a:path w="5791200" h="5767070">
                  <a:moveTo>
                    <a:pt x="4520799" y="1250533"/>
                  </a:moveTo>
                  <a:lnTo>
                    <a:pt x="4520799" y="792006"/>
                  </a:lnTo>
                  <a:lnTo>
                    <a:pt x="5310582" y="0"/>
                  </a:lnTo>
                  <a:lnTo>
                    <a:pt x="5310582" y="460728"/>
                  </a:lnTo>
                  <a:lnTo>
                    <a:pt x="4520799" y="1250533"/>
                  </a:lnTo>
                  <a:close/>
                </a:path>
                <a:path w="5791200" h="5767070">
                  <a:moveTo>
                    <a:pt x="1983511" y="4407347"/>
                  </a:moveTo>
                  <a:lnTo>
                    <a:pt x="1525097" y="4407347"/>
                  </a:lnTo>
                  <a:lnTo>
                    <a:pt x="2314902" y="3617565"/>
                  </a:lnTo>
                  <a:lnTo>
                    <a:pt x="2773338" y="3617565"/>
                  </a:lnTo>
                  <a:lnTo>
                    <a:pt x="1983511" y="4407347"/>
                  </a:lnTo>
                  <a:close/>
                </a:path>
                <a:path w="5791200" h="5767070">
                  <a:moveTo>
                    <a:pt x="3538156" y="5310604"/>
                  </a:moveTo>
                  <a:lnTo>
                    <a:pt x="3077450" y="5310604"/>
                  </a:lnTo>
                  <a:lnTo>
                    <a:pt x="3867232" y="4520821"/>
                  </a:lnTo>
                  <a:lnTo>
                    <a:pt x="4327938" y="4520821"/>
                  </a:lnTo>
                  <a:lnTo>
                    <a:pt x="3538156" y="5310604"/>
                  </a:lnTo>
                  <a:close/>
                </a:path>
                <a:path w="5791200" h="5767070">
                  <a:moveTo>
                    <a:pt x="460729" y="5310604"/>
                  </a:moveTo>
                  <a:lnTo>
                    <a:pt x="0" y="5310604"/>
                  </a:lnTo>
                  <a:lnTo>
                    <a:pt x="789805" y="4520821"/>
                  </a:lnTo>
                  <a:lnTo>
                    <a:pt x="1250534" y="4520821"/>
                  </a:lnTo>
                  <a:lnTo>
                    <a:pt x="460729" y="5310604"/>
                  </a:lnTo>
                  <a:close/>
                </a:path>
                <a:path w="5791200" h="5767070">
                  <a:moveTo>
                    <a:pt x="3617588" y="2771000"/>
                  </a:moveTo>
                  <a:lnTo>
                    <a:pt x="3617588" y="2312563"/>
                  </a:lnTo>
                  <a:lnTo>
                    <a:pt x="4407370" y="1522827"/>
                  </a:lnTo>
                  <a:lnTo>
                    <a:pt x="4407370" y="1981241"/>
                  </a:lnTo>
                  <a:lnTo>
                    <a:pt x="3617588" y="2771000"/>
                  </a:lnTo>
                  <a:close/>
                </a:path>
                <a:path w="5791200" h="5767070">
                  <a:moveTo>
                    <a:pt x="4520845" y="4325645"/>
                  </a:moveTo>
                  <a:lnTo>
                    <a:pt x="4520845" y="3867209"/>
                  </a:lnTo>
                  <a:lnTo>
                    <a:pt x="5310627" y="3077427"/>
                  </a:lnTo>
                  <a:lnTo>
                    <a:pt x="5310627" y="3535863"/>
                  </a:lnTo>
                  <a:lnTo>
                    <a:pt x="4520845" y="4325645"/>
                  </a:lnTo>
                  <a:close/>
                </a:path>
                <a:path w="5791200" h="5767070">
                  <a:moveTo>
                    <a:pt x="2430452" y="5766967"/>
                  </a:moveTo>
                  <a:lnTo>
                    <a:pt x="1972025" y="5766967"/>
                  </a:lnTo>
                  <a:lnTo>
                    <a:pt x="2314924" y="5424078"/>
                  </a:lnTo>
                  <a:lnTo>
                    <a:pt x="2773361" y="5424078"/>
                  </a:lnTo>
                  <a:lnTo>
                    <a:pt x="2430452" y="5766967"/>
                  </a:lnTo>
                  <a:close/>
                </a:path>
                <a:path w="5791200" h="5767070">
                  <a:moveTo>
                    <a:pt x="5424101" y="2773360"/>
                  </a:moveTo>
                  <a:lnTo>
                    <a:pt x="5424101" y="2314924"/>
                  </a:lnTo>
                  <a:lnTo>
                    <a:pt x="5791176" y="1947838"/>
                  </a:lnTo>
                  <a:lnTo>
                    <a:pt x="5791176" y="2406264"/>
                  </a:lnTo>
                  <a:lnTo>
                    <a:pt x="5424101" y="2773360"/>
                  </a:lnTo>
                  <a:close/>
                </a:path>
              </a:pathLst>
            </a:custGeom>
            <a:solidFill>
              <a:srgbClr val="252826"/>
            </a:solidFill>
          </p:spPr>
          <p:txBody>
            <a:bodyPr wrap="square" lIns="0" tIns="0" rIns="0" bIns="0" rtlCol="0"/>
            <a:lstStyle/>
            <a:p>
              <a:endParaRPr/>
            </a:p>
          </p:txBody>
        </p:sp>
        <p:sp>
          <p:nvSpPr>
            <p:cNvPr id="6" name="object 6"/>
            <p:cNvSpPr/>
            <p:nvPr/>
          </p:nvSpPr>
          <p:spPr>
            <a:xfrm>
              <a:off x="12496800" y="4520076"/>
              <a:ext cx="5791200" cy="5767070"/>
            </a:xfrm>
            <a:custGeom>
              <a:avLst/>
              <a:gdLst/>
              <a:ahLst/>
              <a:cxnLst/>
              <a:rect l="l" t="t" r="r" b="b"/>
              <a:pathLst>
                <a:path w="5791200" h="5767070">
                  <a:moveTo>
                    <a:pt x="803627" y="5766922"/>
                  </a:moveTo>
                  <a:lnTo>
                    <a:pt x="342898" y="5766922"/>
                  </a:lnTo>
                  <a:lnTo>
                    <a:pt x="0" y="5424033"/>
                  </a:lnTo>
                  <a:lnTo>
                    <a:pt x="460728" y="5424033"/>
                  </a:lnTo>
                  <a:lnTo>
                    <a:pt x="803627" y="5766922"/>
                  </a:lnTo>
                  <a:close/>
                </a:path>
                <a:path w="5791200" h="5767070">
                  <a:moveTo>
                    <a:pt x="5791199" y="827815"/>
                  </a:moveTo>
                  <a:lnTo>
                    <a:pt x="5424078" y="460729"/>
                  </a:lnTo>
                  <a:lnTo>
                    <a:pt x="5424078" y="0"/>
                  </a:lnTo>
                  <a:lnTo>
                    <a:pt x="5791199" y="368154"/>
                  </a:lnTo>
                  <a:lnTo>
                    <a:pt x="5791199" y="827815"/>
                  </a:lnTo>
                  <a:close/>
                </a:path>
                <a:path w="5791200" h="5767070">
                  <a:moveTo>
                    <a:pt x="5017840" y="4936138"/>
                  </a:moveTo>
                  <a:lnTo>
                    <a:pt x="4545786" y="4461815"/>
                  </a:lnTo>
                  <a:lnTo>
                    <a:pt x="5367341" y="3640260"/>
                  </a:lnTo>
                  <a:lnTo>
                    <a:pt x="5791199" y="4064118"/>
                  </a:lnTo>
                  <a:lnTo>
                    <a:pt x="5791199" y="4811032"/>
                  </a:lnTo>
                  <a:lnTo>
                    <a:pt x="5368476" y="4811032"/>
                  </a:lnTo>
                  <a:lnTo>
                    <a:pt x="5321902" y="4812987"/>
                  </a:lnTo>
                  <a:lnTo>
                    <a:pt x="5275591" y="4818852"/>
                  </a:lnTo>
                  <a:lnTo>
                    <a:pt x="5229801" y="4828625"/>
                  </a:lnTo>
                  <a:lnTo>
                    <a:pt x="5184796" y="4842309"/>
                  </a:lnTo>
                  <a:lnTo>
                    <a:pt x="5140836" y="4859902"/>
                  </a:lnTo>
                  <a:lnTo>
                    <a:pt x="5098182" y="4881404"/>
                  </a:lnTo>
                  <a:lnTo>
                    <a:pt x="5057096" y="4906816"/>
                  </a:lnTo>
                  <a:lnTo>
                    <a:pt x="5017840" y="4936138"/>
                  </a:lnTo>
                  <a:close/>
                </a:path>
                <a:path w="5791200" h="5767070">
                  <a:moveTo>
                    <a:pt x="4888328" y="5766922"/>
                  </a:moveTo>
                  <a:lnTo>
                    <a:pt x="4039841" y="5766922"/>
                  </a:lnTo>
                  <a:lnTo>
                    <a:pt x="3640260" y="5367341"/>
                  </a:lnTo>
                  <a:lnTo>
                    <a:pt x="4461815" y="4545786"/>
                  </a:lnTo>
                  <a:lnTo>
                    <a:pt x="4936138" y="5017840"/>
                  </a:lnTo>
                  <a:lnTo>
                    <a:pt x="4906816" y="5057096"/>
                  </a:lnTo>
                  <a:lnTo>
                    <a:pt x="4881404" y="5098182"/>
                  </a:lnTo>
                  <a:lnTo>
                    <a:pt x="4859902" y="5140836"/>
                  </a:lnTo>
                  <a:lnTo>
                    <a:pt x="4842309" y="5184796"/>
                  </a:lnTo>
                  <a:lnTo>
                    <a:pt x="4828625" y="5229801"/>
                  </a:lnTo>
                  <a:lnTo>
                    <a:pt x="4818851" y="5275591"/>
                  </a:lnTo>
                  <a:lnTo>
                    <a:pt x="4812987" y="5321903"/>
                  </a:lnTo>
                  <a:lnTo>
                    <a:pt x="4811032" y="5368476"/>
                  </a:lnTo>
                  <a:lnTo>
                    <a:pt x="4812987" y="5415049"/>
                  </a:lnTo>
                  <a:lnTo>
                    <a:pt x="4818851" y="5461361"/>
                  </a:lnTo>
                  <a:lnTo>
                    <a:pt x="4828625" y="5507150"/>
                  </a:lnTo>
                  <a:lnTo>
                    <a:pt x="4842309" y="5552155"/>
                  </a:lnTo>
                  <a:lnTo>
                    <a:pt x="4859902" y="5596116"/>
                  </a:lnTo>
                  <a:lnTo>
                    <a:pt x="4881404" y="5638769"/>
                  </a:lnTo>
                  <a:lnTo>
                    <a:pt x="4906816" y="5679855"/>
                  </a:lnTo>
                  <a:lnTo>
                    <a:pt x="4936138" y="5719112"/>
                  </a:lnTo>
                  <a:lnTo>
                    <a:pt x="4888328" y="5766922"/>
                  </a:lnTo>
                  <a:close/>
                </a:path>
                <a:path w="5791200" h="5767070">
                  <a:moveTo>
                    <a:pt x="5719112" y="4936138"/>
                  </a:moveTo>
                  <a:lnTo>
                    <a:pt x="5679855" y="4906816"/>
                  </a:lnTo>
                  <a:lnTo>
                    <a:pt x="5638769" y="4881404"/>
                  </a:lnTo>
                  <a:lnTo>
                    <a:pt x="5596115" y="4859902"/>
                  </a:lnTo>
                  <a:lnTo>
                    <a:pt x="5552155" y="4842309"/>
                  </a:lnTo>
                  <a:lnTo>
                    <a:pt x="5507150" y="4828625"/>
                  </a:lnTo>
                  <a:lnTo>
                    <a:pt x="5461361" y="4818852"/>
                  </a:lnTo>
                  <a:lnTo>
                    <a:pt x="5415049" y="4812987"/>
                  </a:lnTo>
                  <a:lnTo>
                    <a:pt x="5368476" y="4811032"/>
                  </a:lnTo>
                  <a:lnTo>
                    <a:pt x="5791199" y="4811032"/>
                  </a:lnTo>
                  <a:lnTo>
                    <a:pt x="5791199" y="4864051"/>
                  </a:lnTo>
                  <a:lnTo>
                    <a:pt x="5719112" y="4936138"/>
                  </a:lnTo>
                  <a:close/>
                </a:path>
              </a:pathLst>
            </a:custGeom>
            <a:solidFill>
              <a:srgbClr val="2D2F2E"/>
            </a:solidFill>
          </p:spPr>
          <p:txBody>
            <a:bodyPr wrap="square" lIns="0" tIns="0" rIns="0" bIns="0" rtlCol="0"/>
            <a:lstStyle/>
            <a:p>
              <a:endParaRPr/>
            </a:p>
          </p:txBody>
        </p:sp>
      </p:grpSp>
      <p:grpSp>
        <p:nvGrpSpPr>
          <p:cNvPr id="7" name="object 7"/>
          <p:cNvGrpSpPr/>
          <p:nvPr/>
        </p:nvGrpSpPr>
        <p:grpSpPr>
          <a:xfrm>
            <a:off x="0" y="0"/>
            <a:ext cx="7064375" cy="7011034"/>
            <a:chOff x="0" y="0"/>
            <a:chExt cx="7064375" cy="7011034"/>
          </a:xfrm>
        </p:grpSpPr>
        <p:sp>
          <p:nvSpPr>
            <p:cNvPr id="8" name="object 8"/>
            <p:cNvSpPr/>
            <p:nvPr/>
          </p:nvSpPr>
          <p:spPr>
            <a:xfrm>
              <a:off x="0" y="0"/>
              <a:ext cx="6384290" cy="6333490"/>
            </a:xfrm>
            <a:custGeom>
              <a:avLst/>
              <a:gdLst/>
              <a:ahLst/>
              <a:cxnLst/>
              <a:rect l="l" t="t" r="r" b="b"/>
              <a:pathLst>
                <a:path w="6384290" h="6333490">
                  <a:moveTo>
                    <a:pt x="3563014" y="456966"/>
                  </a:moveTo>
                  <a:lnTo>
                    <a:pt x="3106048" y="0"/>
                  </a:lnTo>
                  <a:lnTo>
                    <a:pt x="4018721" y="0"/>
                  </a:lnTo>
                  <a:lnTo>
                    <a:pt x="3563014" y="456966"/>
                  </a:lnTo>
                  <a:close/>
                </a:path>
                <a:path w="6384290" h="6333490">
                  <a:moveTo>
                    <a:pt x="4278440" y="484272"/>
                  </a:moveTo>
                  <a:lnTo>
                    <a:pt x="3726852" y="484272"/>
                  </a:lnTo>
                  <a:lnTo>
                    <a:pt x="4211125" y="0"/>
                  </a:lnTo>
                  <a:lnTo>
                    <a:pt x="4762712" y="0"/>
                  </a:lnTo>
                  <a:lnTo>
                    <a:pt x="4278440" y="484272"/>
                  </a:lnTo>
                  <a:close/>
                </a:path>
                <a:path w="6384290" h="6333490">
                  <a:moveTo>
                    <a:pt x="5395269" y="1543757"/>
                  </a:moveTo>
                  <a:lnTo>
                    <a:pt x="4404049" y="552538"/>
                  </a:lnTo>
                  <a:lnTo>
                    <a:pt x="4958114" y="0"/>
                  </a:lnTo>
                  <a:lnTo>
                    <a:pt x="5831220" y="0"/>
                  </a:lnTo>
                  <a:lnTo>
                    <a:pt x="6383758" y="552538"/>
                  </a:lnTo>
                  <a:lnTo>
                    <a:pt x="5395269" y="1543757"/>
                  </a:lnTo>
                  <a:close/>
                </a:path>
                <a:path w="6384290" h="6333490">
                  <a:moveTo>
                    <a:pt x="605739" y="456966"/>
                  </a:moveTo>
                  <a:lnTo>
                    <a:pt x="280793" y="132020"/>
                  </a:lnTo>
                  <a:lnTo>
                    <a:pt x="319996" y="104292"/>
                  </a:lnTo>
                  <a:lnTo>
                    <a:pt x="360966" y="80524"/>
                  </a:lnTo>
                  <a:lnTo>
                    <a:pt x="403431" y="60718"/>
                  </a:lnTo>
                  <a:lnTo>
                    <a:pt x="447120" y="44873"/>
                  </a:lnTo>
                  <a:lnTo>
                    <a:pt x="491760" y="32989"/>
                  </a:lnTo>
                  <a:lnTo>
                    <a:pt x="537080" y="25067"/>
                  </a:lnTo>
                  <a:lnTo>
                    <a:pt x="582807" y="21106"/>
                  </a:lnTo>
                  <a:lnTo>
                    <a:pt x="628670" y="21106"/>
                  </a:lnTo>
                  <a:lnTo>
                    <a:pt x="674398" y="25067"/>
                  </a:lnTo>
                  <a:lnTo>
                    <a:pt x="719717" y="32989"/>
                  </a:lnTo>
                  <a:lnTo>
                    <a:pt x="764357" y="44873"/>
                  </a:lnTo>
                  <a:lnTo>
                    <a:pt x="808046" y="60718"/>
                  </a:lnTo>
                  <a:lnTo>
                    <a:pt x="850511" y="80524"/>
                  </a:lnTo>
                  <a:lnTo>
                    <a:pt x="891481" y="104292"/>
                  </a:lnTo>
                  <a:lnTo>
                    <a:pt x="930684" y="132020"/>
                  </a:lnTo>
                  <a:lnTo>
                    <a:pt x="605739" y="456966"/>
                  </a:lnTo>
                  <a:close/>
                </a:path>
                <a:path w="6384290" h="6333490">
                  <a:moveTo>
                    <a:pt x="182490" y="874752"/>
                  </a:moveTo>
                  <a:lnTo>
                    <a:pt x="155017" y="835673"/>
                  </a:lnTo>
                  <a:lnTo>
                    <a:pt x="131468" y="794851"/>
                  </a:lnTo>
                  <a:lnTo>
                    <a:pt x="111844" y="752555"/>
                  </a:lnTo>
                  <a:lnTo>
                    <a:pt x="96144" y="709054"/>
                  </a:lnTo>
                  <a:lnTo>
                    <a:pt x="84370" y="664615"/>
                  </a:lnTo>
                  <a:lnTo>
                    <a:pt x="76520" y="619506"/>
                  </a:lnTo>
                  <a:lnTo>
                    <a:pt x="72595" y="573995"/>
                  </a:lnTo>
                  <a:lnTo>
                    <a:pt x="72595" y="528350"/>
                  </a:lnTo>
                  <a:lnTo>
                    <a:pt x="76520" y="482839"/>
                  </a:lnTo>
                  <a:lnTo>
                    <a:pt x="84370" y="437730"/>
                  </a:lnTo>
                  <a:lnTo>
                    <a:pt x="96144" y="393291"/>
                  </a:lnTo>
                  <a:lnTo>
                    <a:pt x="111844" y="349789"/>
                  </a:lnTo>
                  <a:lnTo>
                    <a:pt x="131468" y="307494"/>
                  </a:lnTo>
                  <a:lnTo>
                    <a:pt x="155017" y="266672"/>
                  </a:lnTo>
                  <a:lnTo>
                    <a:pt x="182490" y="227592"/>
                  </a:lnTo>
                  <a:lnTo>
                    <a:pt x="507436" y="552538"/>
                  </a:lnTo>
                  <a:lnTo>
                    <a:pt x="182490" y="874752"/>
                  </a:lnTo>
                  <a:close/>
                </a:path>
                <a:path w="6384290" h="6333490">
                  <a:moveTo>
                    <a:pt x="1026256" y="877483"/>
                  </a:moveTo>
                  <a:lnTo>
                    <a:pt x="701311" y="552538"/>
                  </a:lnTo>
                  <a:lnTo>
                    <a:pt x="1026256" y="227592"/>
                  </a:lnTo>
                  <a:lnTo>
                    <a:pt x="1055228" y="268649"/>
                  </a:lnTo>
                  <a:lnTo>
                    <a:pt x="1080049" y="312027"/>
                  </a:lnTo>
                  <a:lnTo>
                    <a:pt x="1100614" y="357407"/>
                  </a:lnTo>
                  <a:lnTo>
                    <a:pt x="1116818" y="404467"/>
                  </a:lnTo>
                  <a:lnTo>
                    <a:pt x="1128555" y="452890"/>
                  </a:lnTo>
                  <a:lnTo>
                    <a:pt x="1135722" y="502353"/>
                  </a:lnTo>
                  <a:lnTo>
                    <a:pt x="1138212" y="552538"/>
                  </a:lnTo>
                  <a:lnTo>
                    <a:pt x="1135722" y="602722"/>
                  </a:lnTo>
                  <a:lnTo>
                    <a:pt x="1128555" y="652186"/>
                  </a:lnTo>
                  <a:lnTo>
                    <a:pt x="1116818" y="700608"/>
                  </a:lnTo>
                  <a:lnTo>
                    <a:pt x="1100614" y="747669"/>
                  </a:lnTo>
                  <a:lnTo>
                    <a:pt x="1080049" y="793048"/>
                  </a:lnTo>
                  <a:lnTo>
                    <a:pt x="1055228" y="836426"/>
                  </a:lnTo>
                  <a:lnTo>
                    <a:pt x="1026256" y="877483"/>
                  </a:lnTo>
                  <a:close/>
                </a:path>
                <a:path w="6384290" h="6333490">
                  <a:moveTo>
                    <a:pt x="2408066" y="1571064"/>
                  </a:moveTo>
                  <a:lnTo>
                    <a:pt x="1856478" y="1571064"/>
                  </a:lnTo>
                  <a:lnTo>
                    <a:pt x="2806738" y="620804"/>
                  </a:lnTo>
                  <a:lnTo>
                    <a:pt x="3358326" y="620804"/>
                  </a:lnTo>
                  <a:lnTo>
                    <a:pt x="2408066" y="1571064"/>
                  </a:lnTo>
                  <a:close/>
                </a:path>
                <a:path w="6384290" h="6333490">
                  <a:moveTo>
                    <a:pt x="605739" y="1085011"/>
                  </a:moveTo>
                  <a:lnTo>
                    <a:pt x="555554" y="1082521"/>
                  </a:lnTo>
                  <a:lnTo>
                    <a:pt x="506090" y="1075354"/>
                  </a:lnTo>
                  <a:lnTo>
                    <a:pt x="457668" y="1063617"/>
                  </a:lnTo>
                  <a:lnTo>
                    <a:pt x="410607" y="1047413"/>
                  </a:lnTo>
                  <a:lnTo>
                    <a:pt x="365228" y="1026848"/>
                  </a:lnTo>
                  <a:lnTo>
                    <a:pt x="321850" y="1002027"/>
                  </a:lnTo>
                  <a:lnTo>
                    <a:pt x="280793" y="973055"/>
                  </a:lnTo>
                  <a:lnTo>
                    <a:pt x="605739" y="648110"/>
                  </a:lnTo>
                  <a:lnTo>
                    <a:pt x="930684" y="973055"/>
                  </a:lnTo>
                  <a:lnTo>
                    <a:pt x="889627" y="1002027"/>
                  </a:lnTo>
                  <a:lnTo>
                    <a:pt x="846249" y="1026848"/>
                  </a:lnTo>
                  <a:lnTo>
                    <a:pt x="800870" y="1047413"/>
                  </a:lnTo>
                  <a:lnTo>
                    <a:pt x="753809" y="1063617"/>
                  </a:lnTo>
                  <a:lnTo>
                    <a:pt x="705387" y="1075354"/>
                  </a:lnTo>
                  <a:lnTo>
                    <a:pt x="655923" y="1082521"/>
                  </a:lnTo>
                  <a:lnTo>
                    <a:pt x="605739" y="1085011"/>
                  </a:lnTo>
                  <a:close/>
                </a:path>
                <a:path w="6384290" h="6333490">
                  <a:moveTo>
                    <a:pt x="3563123" y="2630549"/>
                  </a:moveTo>
                  <a:lnTo>
                    <a:pt x="2571904" y="1639330"/>
                  </a:lnTo>
                  <a:lnTo>
                    <a:pt x="3563123" y="648110"/>
                  </a:lnTo>
                  <a:lnTo>
                    <a:pt x="4554343" y="1639330"/>
                  </a:lnTo>
                  <a:lnTo>
                    <a:pt x="3563123" y="2630549"/>
                  </a:lnTo>
                  <a:close/>
                </a:path>
                <a:path w="6384290" h="6333490">
                  <a:moveTo>
                    <a:pt x="537582" y="3305016"/>
                  </a:moveTo>
                  <a:lnTo>
                    <a:pt x="0" y="2767433"/>
                  </a:lnTo>
                  <a:lnTo>
                    <a:pt x="0" y="2215845"/>
                  </a:lnTo>
                  <a:lnTo>
                    <a:pt x="537582" y="2753428"/>
                  </a:lnTo>
                  <a:lnTo>
                    <a:pt x="537582" y="3305016"/>
                  </a:lnTo>
                  <a:close/>
                </a:path>
                <a:path w="6384290" h="6333490">
                  <a:moveTo>
                    <a:pt x="1692640" y="4501033"/>
                  </a:moveTo>
                  <a:lnTo>
                    <a:pt x="701420" y="3509813"/>
                  </a:lnTo>
                  <a:lnTo>
                    <a:pt x="1692640" y="2518593"/>
                  </a:lnTo>
                  <a:lnTo>
                    <a:pt x="2683860" y="3509813"/>
                  </a:lnTo>
                  <a:lnTo>
                    <a:pt x="1692640" y="4501033"/>
                  </a:lnTo>
                  <a:close/>
                </a:path>
                <a:path w="6384290" h="6333490">
                  <a:moveTo>
                    <a:pt x="0" y="4017359"/>
                  </a:moveTo>
                  <a:lnTo>
                    <a:pt x="0" y="2998212"/>
                  </a:lnTo>
                  <a:lnTo>
                    <a:pt x="510276" y="3507083"/>
                  </a:lnTo>
                  <a:lnTo>
                    <a:pt x="0" y="4017359"/>
                  </a:lnTo>
                  <a:close/>
                </a:path>
                <a:path w="6384290" h="6333490">
                  <a:moveTo>
                    <a:pt x="0" y="4762822"/>
                  </a:moveTo>
                  <a:lnTo>
                    <a:pt x="0" y="4211234"/>
                  </a:lnTo>
                  <a:lnTo>
                    <a:pt x="537582" y="3673651"/>
                  </a:lnTo>
                  <a:lnTo>
                    <a:pt x="537582" y="4225239"/>
                  </a:lnTo>
                  <a:lnTo>
                    <a:pt x="0" y="4762822"/>
                  </a:lnTo>
                  <a:close/>
                </a:path>
                <a:path w="6384290" h="6333490">
                  <a:moveTo>
                    <a:pt x="1624265" y="5175499"/>
                  </a:moveTo>
                  <a:lnTo>
                    <a:pt x="674004" y="4225239"/>
                  </a:lnTo>
                  <a:lnTo>
                    <a:pt x="674004" y="3673651"/>
                  </a:lnTo>
                  <a:lnTo>
                    <a:pt x="1624265" y="4623912"/>
                  </a:lnTo>
                  <a:lnTo>
                    <a:pt x="1624265" y="5175499"/>
                  </a:lnTo>
                  <a:close/>
                </a:path>
                <a:path w="6384290" h="6333490">
                  <a:moveTo>
                    <a:pt x="605848" y="6333288"/>
                  </a:moveTo>
                  <a:lnTo>
                    <a:pt x="0" y="5727440"/>
                  </a:lnTo>
                  <a:lnTo>
                    <a:pt x="0" y="4956697"/>
                  </a:lnTo>
                  <a:lnTo>
                    <a:pt x="605848" y="4350848"/>
                  </a:lnTo>
                  <a:lnTo>
                    <a:pt x="1597068" y="5342068"/>
                  </a:lnTo>
                  <a:lnTo>
                    <a:pt x="605848" y="6333288"/>
                  </a:lnTo>
                  <a:close/>
                </a:path>
              </a:pathLst>
            </a:custGeom>
            <a:solidFill>
              <a:srgbClr val="000000"/>
            </a:solidFill>
          </p:spPr>
          <p:txBody>
            <a:bodyPr wrap="square" lIns="0" tIns="0" rIns="0" bIns="0" rtlCol="0"/>
            <a:lstStyle/>
            <a:p>
              <a:endParaRPr/>
            </a:p>
          </p:txBody>
        </p:sp>
        <p:sp>
          <p:nvSpPr>
            <p:cNvPr id="9" name="object 9"/>
            <p:cNvSpPr/>
            <p:nvPr/>
          </p:nvSpPr>
          <p:spPr>
            <a:xfrm>
              <a:off x="674113" y="0"/>
              <a:ext cx="6390005" cy="7007859"/>
            </a:xfrm>
            <a:custGeom>
              <a:avLst/>
              <a:gdLst/>
              <a:ahLst/>
              <a:cxnLst/>
              <a:rect l="l" t="t" r="r" b="b"/>
              <a:pathLst>
                <a:path w="6390005" h="7007859">
                  <a:moveTo>
                    <a:pt x="0" y="7007754"/>
                  </a:moveTo>
                  <a:lnTo>
                    <a:pt x="0" y="6456166"/>
                  </a:lnTo>
                  <a:lnTo>
                    <a:pt x="950260" y="5505906"/>
                  </a:lnTo>
                  <a:lnTo>
                    <a:pt x="950260" y="6057494"/>
                  </a:lnTo>
                  <a:lnTo>
                    <a:pt x="0" y="7007754"/>
                  </a:lnTo>
                  <a:close/>
                </a:path>
                <a:path w="6390005" h="7007859">
                  <a:moveTo>
                    <a:pt x="1086791" y="5175499"/>
                  </a:moveTo>
                  <a:lnTo>
                    <a:pt x="1086791" y="4623912"/>
                  </a:lnTo>
                  <a:lnTo>
                    <a:pt x="2037052" y="3673651"/>
                  </a:lnTo>
                  <a:lnTo>
                    <a:pt x="2037052" y="4225239"/>
                  </a:lnTo>
                  <a:lnTo>
                    <a:pt x="1086791" y="5175499"/>
                  </a:lnTo>
                  <a:close/>
                </a:path>
                <a:path w="6390005" h="7007859">
                  <a:moveTo>
                    <a:pt x="54" y="3307746"/>
                  </a:moveTo>
                  <a:lnTo>
                    <a:pt x="54" y="2753428"/>
                  </a:lnTo>
                  <a:lnTo>
                    <a:pt x="950314" y="1803168"/>
                  </a:lnTo>
                  <a:lnTo>
                    <a:pt x="950314" y="2357486"/>
                  </a:lnTo>
                  <a:lnTo>
                    <a:pt x="54" y="3307746"/>
                  </a:lnTo>
                  <a:close/>
                </a:path>
                <a:path w="6390005" h="7007859">
                  <a:moveTo>
                    <a:pt x="6389686" y="484272"/>
                  </a:moveTo>
                  <a:lnTo>
                    <a:pt x="5838148" y="484272"/>
                  </a:lnTo>
                  <a:lnTo>
                    <a:pt x="5353875" y="0"/>
                  </a:lnTo>
                  <a:lnTo>
                    <a:pt x="5905463" y="0"/>
                  </a:lnTo>
                  <a:lnTo>
                    <a:pt x="6389686" y="484223"/>
                  </a:lnTo>
                  <a:close/>
                </a:path>
                <a:path w="6390005" h="7007859">
                  <a:moveTo>
                    <a:pt x="2684266" y="484272"/>
                  </a:moveTo>
                  <a:lnTo>
                    <a:pt x="2132679" y="484272"/>
                  </a:lnTo>
                  <a:lnTo>
                    <a:pt x="1648406" y="0"/>
                  </a:lnTo>
                  <a:lnTo>
                    <a:pt x="2201386" y="0"/>
                  </a:lnTo>
                  <a:lnTo>
                    <a:pt x="2684266" y="484272"/>
                  </a:lnTo>
                  <a:close/>
                </a:path>
                <a:path w="6390005" h="7007859">
                  <a:moveTo>
                    <a:pt x="4554750" y="1571064"/>
                  </a:moveTo>
                  <a:lnTo>
                    <a:pt x="4003162" y="1571064"/>
                  </a:lnTo>
                  <a:lnTo>
                    <a:pt x="3052902" y="620804"/>
                  </a:lnTo>
                  <a:lnTo>
                    <a:pt x="3604490" y="620804"/>
                  </a:lnTo>
                  <a:lnTo>
                    <a:pt x="4554750" y="1571064"/>
                  </a:lnTo>
                  <a:close/>
                </a:path>
              </a:pathLst>
            </a:custGeom>
            <a:solidFill>
              <a:srgbClr val="252826"/>
            </a:solidFill>
          </p:spPr>
          <p:txBody>
            <a:bodyPr wrap="square" lIns="0" tIns="0" rIns="0" bIns="0" rtlCol="0"/>
            <a:lstStyle/>
            <a:p>
              <a:endParaRPr/>
            </a:p>
          </p:txBody>
        </p:sp>
        <p:sp>
          <p:nvSpPr>
            <p:cNvPr id="10" name="object 10"/>
            <p:cNvSpPr/>
            <p:nvPr/>
          </p:nvSpPr>
          <p:spPr>
            <a:xfrm>
              <a:off x="0" y="0"/>
              <a:ext cx="7061200" cy="7011034"/>
            </a:xfrm>
            <a:custGeom>
              <a:avLst/>
              <a:gdLst/>
              <a:ahLst/>
              <a:cxnLst/>
              <a:rect l="l" t="t" r="r" b="b"/>
              <a:pathLst>
                <a:path w="7061200" h="7011034">
                  <a:moveTo>
                    <a:pt x="534851" y="7010485"/>
                  </a:moveTo>
                  <a:lnTo>
                    <a:pt x="0" y="6475633"/>
                  </a:lnTo>
                  <a:lnTo>
                    <a:pt x="0" y="5924045"/>
                  </a:lnTo>
                  <a:lnTo>
                    <a:pt x="534851" y="6458897"/>
                  </a:lnTo>
                  <a:lnTo>
                    <a:pt x="534851" y="7010485"/>
                  </a:lnTo>
                  <a:close/>
                </a:path>
                <a:path w="7061200" h="7011034">
                  <a:moveTo>
                    <a:pt x="4275819" y="2660586"/>
                  </a:moveTo>
                  <a:lnTo>
                    <a:pt x="3724231" y="2660586"/>
                  </a:lnTo>
                  <a:lnTo>
                    <a:pt x="4677222" y="1710326"/>
                  </a:lnTo>
                  <a:lnTo>
                    <a:pt x="5226079" y="1710326"/>
                  </a:lnTo>
                  <a:lnTo>
                    <a:pt x="4275819" y="2660586"/>
                  </a:lnTo>
                  <a:close/>
                </a:path>
                <a:path w="7061200" h="7011034">
                  <a:moveTo>
                    <a:pt x="6110804" y="1573794"/>
                  </a:moveTo>
                  <a:lnTo>
                    <a:pt x="5559216" y="1573794"/>
                  </a:lnTo>
                  <a:lnTo>
                    <a:pt x="6509476" y="623534"/>
                  </a:lnTo>
                  <a:lnTo>
                    <a:pt x="7061064" y="623534"/>
                  </a:lnTo>
                  <a:lnTo>
                    <a:pt x="6110804" y="1573794"/>
                  </a:lnTo>
                  <a:close/>
                </a:path>
                <a:path w="7061200" h="7011034">
                  <a:moveTo>
                    <a:pt x="185330" y="33772"/>
                  </a:moveTo>
                  <a:lnTo>
                    <a:pt x="151719" y="0"/>
                  </a:lnTo>
                  <a:lnTo>
                    <a:pt x="230744" y="0"/>
                  </a:lnTo>
                  <a:lnTo>
                    <a:pt x="224951" y="3750"/>
                  </a:lnTo>
                  <a:lnTo>
                    <a:pt x="185330" y="33772"/>
                  </a:lnTo>
                  <a:close/>
                </a:path>
                <a:path w="7061200" h="7011034">
                  <a:moveTo>
                    <a:pt x="1029096" y="33772"/>
                  </a:moveTo>
                  <a:lnTo>
                    <a:pt x="989475" y="3750"/>
                  </a:lnTo>
                  <a:lnTo>
                    <a:pt x="983682" y="0"/>
                  </a:lnTo>
                  <a:lnTo>
                    <a:pt x="1062868" y="0"/>
                  </a:lnTo>
                  <a:lnTo>
                    <a:pt x="1029096" y="33772"/>
                  </a:lnTo>
                  <a:close/>
                </a:path>
                <a:path w="7061200" h="7011034">
                  <a:moveTo>
                    <a:pt x="1692640" y="1541081"/>
                  </a:moveTo>
                  <a:lnTo>
                    <a:pt x="1124668" y="973110"/>
                  </a:lnTo>
                  <a:lnTo>
                    <a:pt x="1154690" y="933489"/>
                  </a:lnTo>
                  <a:lnTo>
                    <a:pt x="1181376" y="892272"/>
                  </a:lnTo>
                  <a:lnTo>
                    <a:pt x="1204726" y="849647"/>
                  </a:lnTo>
                  <a:lnTo>
                    <a:pt x="1224741" y="805801"/>
                  </a:lnTo>
                  <a:lnTo>
                    <a:pt x="1241420" y="760923"/>
                  </a:lnTo>
                  <a:lnTo>
                    <a:pt x="1254763" y="715200"/>
                  </a:lnTo>
                  <a:lnTo>
                    <a:pt x="1264770" y="668820"/>
                  </a:lnTo>
                  <a:lnTo>
                    <a:pt x="1271442" y="621971"/>
                  </a:lnTo>
                  <a:lnTo>
                    <a:pt x="1274777" y="574839"/>
                  </a:lnTo>
                  <a:lnTo>
                    <a:pt x="1274777" y="527615"/>
                  </a:lnTo>
                  <a:lnTo>
                    <a:pt x="1271442" y="480483"/>
                  </a:lnTo>
                  <a:lnTo>
                    <a:pt x="1264770" y="433634"/>
                  </a:lnTo>
                  <a:lnTo>
                    <a:pt x="1254763" y="387254"/>
                  </a:lnTo>
                  <a:lnTo>
                    <a:pt x="1241420" y="341531"/>
                  </a:lnTo>
                  <a:lnTo>
                    <a:pt x="1224741" y="296653"/>
                  </a:lnTo>
                  <a:lnTo>
                    <a:pt x="1204726" y="252807"/>
                  </a:lnTo>
                  <a:lnTo>
                    <a:pt x="1181376" y="210182"/>
                  </a:lnTo>
                  <a:lnTo>
                    <a:pt x="1154690" y="168965"/>
                  </a:lnTo>
                  <a:lnTo>
                    <a:pt x="1124668" y="129344"/>
                  </a:lnTo>
                  <a:lnTo>
                    <a:pt x="1254013" y="0"/>
                  </a:lnTo>
                  <a:lnTo>
                    <a:pt x="2131267" y="0"/>
                  </a:lnTo>
                  <a:lnTo>
                    <a:pt x="2683860" y="552592"/>
                  </a:lnTo>
                  <a:lnTo>
                    <a:pt x="1692640" y="1541081"/>
                  </a:lnTo>
                  <a:close/>
                </a:path>
                <a:path w="7061200" h="7011034">
                  <a:moveTo>
                    <a:pt x="0" y="270807"/>
                  </a:moveTo>
                  <a:lnTo>
                    <a:pt x="0" y="45463"/>
                  </a:lnTo>
                  <a:lnTo>
                    <a:pt x="87028" y="132075"/>
                  </a:lnTo>
                  <a:lnTo>
                    <a:pt x="57006" y="171696"/>
                  </a:lnTo>
                  <a:lnTo>
                    <a:pt x="30320" y="212913"/>
                  </a:lnTo>
                  <a:lnTo>
                    <a:pt x="6969" y="255538"/>
                  </a:lnTo>
                  <a:lnTo>
                    <a:pt x="0" y="270807"/>
                  </a:lnTo>
                  <a:close/>
                </a:path>
                <a:path w="7061200" h="7011034">
                  <a:moveTo>
                    <a:pt x="0" y="1062868"/>
                  </a:moveTo>
                  <a:lnTo>
                    <a:pt x="0" y="837109"/>
                  </a:lnTo>
                  <a:lnTo>
                    <a:pt x="6969" y="852377"/>
                  </a:lnTo>
                  <a:lnTo>
                    <a:pt x="30320" y="895002"/>
                  </a:lnTo>
                  <a:lnTo>
                    <a:pt x="57006" y="936219"/>
                  </a:lnTo>
                  <a:lnTo>
                    <a:pt x="87028" y="975840"/>
                  </a:lnTo>
                  <a:lnTo>
                    <a:pt x="0" y="1062868"/>
                  </a:lnTo>
                  <a:close/>
                </a:path>
                <a:path w="7061200" h="7011034">
                  <a:moveTo>
                    <a:pt x="605848" y="2630604"/>
                  </a:moveTo>
                  <a:lnTo>
                    <a:pt x="0" y="2023082"/>
                  </a:lnTo>
                  <a:lnTo>
                    <a:pt x="0" y="1256743"/>
                  </a:lnTo>
                  <a:lnTo>
                    <a:pt x="185330" y="1071413"/>
                  </a:lnTo>
                  <a:lnTo>
                    <a:pt x="224951" y="1101434"/>
                  </a:lnTo>
                  <a:lnTo>
                    <a:pt x="266168" y="1128121"/>
                  </a:lnTo>
                  <a:lnTo>
                    <a:pt x="308794" y="1151471"/>
                  </a:lnTo>
                  <a:lnTo>
                    <a:pt x="352639" y="1171485"/>
                  </a:lnTo>
                  <a:lnTo>
                    <a:pt x="397517" y="1188164"/>
                  </a:lnTo>
                  <a:lnTo>
                    <a:pt x="443240" y="1201507"/>
                  </a:lnTo>
                  <a:lnTo>
                    <a:pt x="489620" y="1211514"/>
                  </a:lnTo>
                  <a:lnTo>
                    <a:pt x="536470" y="1218186"/>
                  </a:lnTo>
                  <a:lnTo>
                    <a:pt x="583601" y="1221522"/>
                  </a:lnTo>
                  <a:lnTo>
                    <a:pt x="1179205" y="1221522"/>
                  </a:lnTo>
                  <a:lnTo>
                    <a:pt x="1597068" y="1639384"/>
                  </a:lnTo>
                  <a:lnTo>
                    <a:pt x="605848" y="2630604"/>
                  </a:lnTo>
                  <a:close/>
                </a:path>
                <a:path w="7061200" h="7011034">
                  <a:moveTo>
                    <a:pt x="1179205" y="1221522"/>
                  </a:moveTo>
                  <a:lnTo>
                    <a:pt x="630826" y="1221522"/>
                  </a:lnTo>
                  <a:lnTo>
                    <a:pt x="677957" y="1218186"/>
                  </a:lnTo>
                  <a:lnTo>
                    <a:pt x="724806" y="1211514"/>
                  </a:lnTo>
                  <a:lnTo>
                    <a:pt x="771186" y="1201507"/>
                  </a:lnTo>
                  <a:lnTo>
                    <a:pt x="816909" y="1188164"/>
                  </a:lnTo>
                  <a:lnTo>
                    <a:pt x="861787" y="1171485"/>
                  </a:lnTo>
                  <a:lnTo>
                    <a:pt x="905633" y="1151471"/>
                  </a:lnTo>
                  <a:lnTo>
                    <a:pt x="948258" y="1128121"/>
                  </a:lnTo>
                  <a:lnTo>
                    <a:pt x="989475" y="1101434"/>
                  </a:lnTo>
                  <a:lnTo>
                    <a:pt x="1029096" y="1071413"/>
                  </a:lnTo>
                  <a:lnTo>
                    <a:pt x="1179205" y="1221522"/>
                  </a:lnTo>
                  <a:close/>
                </a:path>
              </a:pathLst>
            </a:custGeom>
            <a:solidFill>
              <a:srgbClr val="2D2F2E"/>
            </a:solidFill>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954" y="0"/>
            <a:ext cx="18321908"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2826"/>
          </a:solidFill>
        </p:spPr>
        <p:txBody>
          <a:bodyPr wrap="square" lIns="0" tIns="0" rIns="0" bIns="0" rtlCol="0"/>
          <a:lstStyle/>
          <a:p>
            <a:pPr marL="457200" indent="-457200">
              <a:buFont typeface="+mj-lt"/>
              <a:buAutoNum type="arabicPeriod"/>
            </a:pPr>
            <a:r>
              <a:rPr lang="en-US" sz="1800"/>
              <a:t>Generated EMF and Speed of rotation</a:t>
            </a:r>
            <a:endParaRPr lang="en-US" sz="1800" dirty="0"/>
          </a:p>
        </p:txBody>
      </p:sp>
      <p:grpSp>
        <p:nvGrpSpPr>
          <p:cNvPr id="5" name="object 5"/>
          <p:cNvGrpSpPr/>
          <p:nvPr/>
        </p:nvGrpSpPr>
        <p:grpSpPr>
          <a:xfrm>
            <a:off x="14916150" y="6938894"/>
            <a:ext cx="3372426" cy="3348663"/>
            <a:chOff x="14003596" y="6002578"/>
            <a:chExt cx="4284980" cy="4284980"/>
          </a:xfrm>
        </p:grpSpPr>
        <p:sp>
          <p:nvSpPr>
            <p:cNvPr id="6" name="object 6"/>
            <p:cNvSpPr/>
            <p:nvPr/>
          </p:nvSpPr>
          <p:spPr>
            <a:xfrm>
              <a:off x="14456611" y="6455539"/>
              <a:ext cx="3831590" cy="3831590"/>
            </a:xfrm>
            <a:custGeom>
              <a:avLst/>
              <a:gdLst/>
              <a:ahLst/>
              <a:cxnLst/>
              <a:rect l="l" t="t" r="r" b="b"/>
              <a:pathLst>
                <a:path w="3831590" h="3831590">
                  <a:moveTo>
                    <a:pt x="3831387" y="1310454"/>
                  </a:moveTo>
                  <a:lnTo>
                    <a:pt x="3175256" y="654395"/>
                  </a:lnTo>
                  <a:lnTo>
                    <a:pt x="3831387" y="0"/>
                  </a:lnTo>
                  <a:lnTo>
                    <a:pt x="3831387" y="1310454"/>
                  </a:lnTo>
                  <a:close/>
                </a:path>
                <a:path w="3831590" h="3831590">
                  <a:moveTo>
                    <a:pt x="3787909" y="1761752"/>
                  </a:moveTo>
                  <a:lnTo>
                    <a:pt x="3157205" y="1131012"/>
                  </a:lnTo>
                  <a:lnTo>
                    <a:pt x="3157205" y="764932"/>
                  </a:lnTo>
                  <a:lnTo>
                    <a:pt x="3787909" y="1393842"/>
                  </a:lnTo>
                  <a:lnTo>
                    <a:pt x="3787909" y="1761752"/>
                  </a:lnTo>
                  <a:close/>
                </a:path>
                <a:path w="3831590" h="3831590">
                  <a:moveTo>
                    <a:pt x="3111896" y="2528384"/>
                  </a:moveTo>
                  <a:lnTo>
                    <a:pt x="2454006" y="1872307"/>
                  </a:lnTo>
                  <a:lnTo>
                    <a:pt x="3111896" y="1214417"/>
                  </a:lnTo>
                  <a:lnTo>
                    <a:pt x="3769785" y="1872307"/>
                  </a:lnTo>
                  <a:lnTo>
                    <a:pt x="3111896" y="2528384"/>
                  </a:lnTo>
                  <a:close/>
                </a:path>
                <a:path w="3831590" h="3831590">
                  <a:moveTo>
                    <a:pt x="1870423" y="3769856"/>
                  </a:moveTo>
                  <a:lnTo>
                    <a:pt x="1212497" y="3111967"/>
                  </a:lnTo>
                  <a:lnTo>
                    <a:pt x="1870423" y="2454077"/>
                  </a:lnTo>
                  <a:lnTo>
                    <a:pt x="2528313" y="3111967"/>
                  </a:lnTo>
                  <a:lnTo>
                    <a:pt x="1870423" y="3769856"/>
                  </a:lnTo>
                  <a:close/>
                </a:path>
                <a:path w="3831590" h="3831590">
                  <a:moveTo>
                    <a:pt x="1761645" y="3787980"/>
                  </a:moveTo>
                  <a:lnTo>
                    <a:pt x="1395547" y="3787980"/>
                  </a:lnTo>
                  <a:lnTo>
                    <a:pt x="764824" y="3157276"/>
                  </a:lnTo>
                  <a:lnTo>
                    <a:pt x="1130905" y="3157276"/>
                  </a:lnTo>
                  <a:lnTo>
                    <a:pt x="1761645" y="3787980"/>
                  </a:lnTo>
                  <a:close/>
                </a:path>
                <a:path w="3831590" h="3831590">
                  <a:moveTo>
                    <a:pt x="1310312" y="3831459"/>
                  </a:moveTo>
                  <a:lnTo>
                    <a:pt x="0" y="3831459"/>
                  </a:lnTo>
                  <a:lnTo>
                    <a:pt x="654324" y="3175400"/>
                  </a:lnTo>
                  <a:lnTo>
                    <a:pt x="1310312" y="3831459"/>
                  </a:lnTo>
                  <a:close/>
                </a:path>
                <a:path w="3831590" h="3831590">
                  <a:moveTo>
                    <a:pt x="3831387" y="3768098"/>
                  </a:moveTo>
                  <a:lnTo>
                    <a:pt x="3617474" y="3554185"/>
                  </a:lnTo>
                  <a:lnTo>
                    <a:pt x="3656954" y="3527565"/>
                  </a:lnTo>
                  <a:lnTo>
                    <a:pt x="3698871" y="3506860"/>
                  </a:lnTo>
                  <a:lnTo>
                    <a:pt x="3742614" y="3492071"/>
                  </a:lnTo>
                  <a:lnTo>
                    <a:pt x="3787575" y="3483198"/>
                  </a:lnTo>
                  <a:lnTo>
                    <a:pt x="3831387" y="3480354"/>
                  </a:lnTo>
                  <a:lnTo>
                    <a:pt x="3831387" y="3768098"/>
                  </a:lnTo>
                  <a:close/>
                </a:path>
                <a:path w="3831590" h="3831590">
                  <a:moveTo>
                    <a:pt x="3766070" y="3831459"/>
                  </a:moveTo>
                  <a:lnTo>
                    <a:pt x="3479023" y="3831459"/>
                  </a:lnTo>
                  <a:lnTo>
                    <a:pt x="3481894" y="3787029"/>
                  </a:lnTo>
                  <a:lnTo>
                    <a:pt x="3490686" y="3742275"/>
                  </a:lnTo>
                  <a:lnTo>
                    <a:pt x="3505339" y="3698722"/>
                  </a:lnTo>
                  <a:lnTo>
                    <a:pt x="3525853" y="3656969"/>
                  </a:lnTo>
                  <a:lnTo>
                    <a:pt x="3552228" y="3617618"/>
                  </a:lnTo>
                  <a:lnTo>
                    <a:pt x="3766070" y="3831459"/>
                  </a:lnTo>
                  <a:close/>
                </a:path>
              </a:pathLst>
            </a:custGeom>
            <a:solidFill>
              <a:srgbClr val="DEBA2A"/>
            </a:solidFill>
          </p:spPr>
          <p:txBody>
            <a:bodyPr wrap="square" lIns="0" tIns="0" rIns="0" bIns="0" rtlCol="0"/>
            <a:lstStyle/>
            <a:p>
              <a:endParaRPr/>
            </a:p>
          </p:txBody>
        </p:sp>
        <p:sp>
          <p:nvSpPr>
            <p:cNvPr id="7" name="object 7"/>
            <p:cNvSpPr/>
            <p:nvPr/>
          </p:nvSpPr>
          <p:spPr>
            <a:xfrm>
              <a:off x="14003596" y="6002578"/>
              <a:ext cx="4241165" cy="4241165"/>
            </a:xfrm>
            <a:custGeom>
              <a:avLst/>
              <a:gdLst/>
              <a:ahLst/>
              <a:cxnLst/>
              <a:rect l="l" t="t" r="r" b="b"/>
              <a:pathLst>
                <a:path w="4241165" h="4241165">
                  <a:moveTo>
                    <a:pt x="3610219" y="998651"/>
                  </a:moveTo>
                  <a:lnTo>
                    <a:pt x="3610219" y="632480"/>
                  </a:lnTo>
                  <a:lnTo>
                    <a:pt x="4240924" y="0"/>
                  </a:lnTo>
                  <a:lnTo>
                    <a:pt x="4240924" y="367928"/>
                  </a:lnTo>
                  <a:lnTo>
                    <a:pt x="3610219" y="998651"/>
                  </a:lnTo>
                  <a:close/>
                </a:path>
                <a:path w="4241165" h="4241165">
                  <a:moveTo>
                    <a:pt x="1583992" y="3519619"/>
                  </a:moveTo>
                  <a:lnTo>
                    <a:pt x="1217911" y="3519619"/>
                  </a:lnTo>
                  <a:lnTo>
                    <a:pt x="1848634" y="2888914"/>
                  </a:lnTo>
                  <a:lnTo>
                    <a:pt x="2214732" y="2888914"/>
                  </a:lnTo>
                  <a:lnTo>
                    <a:pt x="1583992" y="3519619"/>
                  </a:lnTo>
                  <a:close/>
                </a:path>
                <a:path w="4241165" h="4241165">
                  <a:moveTo>
                    <a:pt x="2825500" y="4240941"/>
                  </a:moveTo>
                  <a:lnTo>
                    <a:pt x="2457589" y="4240941"/>
                  </a:lnTo>
                  <a:lnTo>
                    <a:pt x="3088294" y="3610237"/>
                  </a:lnTo>
                  <a:lnTo>
                    <a:pt x="3456204" y="3610237"/>
                  </a:lnTo>
                  <a:lnTo>
                    <a:pt x="2825500" y="4240941"/>
                  </a:lnTo>
                  <a:close/>
                </a:path>
                <a:path w="4241165" h="4241165">
                  <a:moveTo>
                    <a:pt x="367929" y="4240941"/>
                  </a:moveTo>
                  <a:lnTo>
                    <a:pt x="0" y="4240941"/>
                  </a:lnTo>
                  <a:lnTo>
                    <a:pt x="630722" y="3610237"/>
                  </a:lnTo>
                  <a:lnTo>
                    <a:pt x="998651" y="3610237"/>
                  </a:lnTo>
                  <a:lnTo>
                    <a:pt x="367929" y="4240941"/>
                  </a:lnTo>
                  <a:close/>
                </a:path>
                <a:path w="4241165" h="4241165">
                  <a:moveTo>
                    <a:pt x="2888933" y="2212865"/>
                  </a:moveTo>
                  <a:lnTo>
                    <a:pt x="2888933" y="1846766"/>
                  </a:lnTo>
                  <a:lnTo>
                    <a:pt x="3519637" y="1216099"/>
                  </a:lnTo>
                  <a:lnTo>
                    <a:pt x="3519637" y="1582179"/>
                  </a:lnTo>
                  <a:lnTo>
                    <a:pt x="2888933" y="2212865"/>
                  </a:lnTo>
                  <a:close/>
                </a:path>
                <a:path w="4241165" h="4241165">
                  <a:moveTo>
                    <a:pt x="3610256" y="3454373"/>
                  </a:moveTo>
                  <a:lnTo>
                    <a:pt x="3610256" y="3088275"/>
                  </a:lnTo>
                  <a:lnTo>
                    <a:pt x="4240960" y="2457571"/>
                  </a:lnTo>
                  <a:lnTo>
                    <a:pt x="4240960" y="2823669"/>
                  </a:lnTo>
                  <a:lnTo>
                    <a:pt x="3610256" y="3454373"/>
                  </a:lnTo>
                  <a:close/>
                </a:path>
              </a:pathLst>
            </a:custGeom>
            <a:solidFill>
              <a:srgbClr val="FFE434"/>
            </a:solidFill>
          </p:spPr>
          <p:txBody>
            <a:bodyPr wrap="square" lIns="0" tIns="0" rIns="0" bIns="0" rtlCol="0"/>
            <a:lstStyle/>
            <a:p>
              <a:endParaRPr/>
            </a:p>
          </p:txBody>
        </p:sp>
        <p:sp>
          <p:nvSpPr>
            <p:cNvPr id="8" name="object 8"/>
            <p:cNvSpPr/>
            <p:nvPr/>
          </p:nvSpPr>
          <p:spPr>
            <a:xfrm>
              <a:off x="16912483" y="8911484"/>
              <a:ext cx="1376045" cy="1376045"/>
            </a:xfrm>
            <a:custGeom>
              <a:avLst/>
              <a:gdLst/>
              <a:ahLst/>
              <a:cxnLst/>
              <a:rect l="l" t="t" r="r" b="b"/>
              <a:pathLst>
                <a:path w="1376044" h="1376045">
                  <a:moveTo>
                    <a:pt x="1098241" y="1033031"/>
                  </a:moveTo>
                  <a:lnTo>
                    <a:pt x="721268" y="654246"/>
                  </a:lnTo>
                  <a:lnTo>
                    <a:pt x="1375515" y="0"/>
                  </a:lnTo>
                  <a:lnTo>
                    <a:pt x="1375515" y="933715"/>
                  </a:lnTo>
                  <a:lnTo>
                    <a:pt x="1355351" y="933715"/>
                  </a:lnTo>
                  <a:lnTo>
                    <a:pt x="1309743" y="938444"/>
                  </a:lnTo>
                  <a:lnTo>
                    <a:pt x="1264720" y="947903"/>
                  </a:lnTo>
                  <a:lnTo>
                    <a:pt x="1220669" y="962091"/>
                  </a:lnTo>
                  <a:lnTo>
                    <a:pt x="1177979" y="981008"/>
                  </a:lnTo>
                  <a:lnTo>
                    <a:pt x="1137040" y="1004655"/>
                  </a:lnTo>
                  <a:lnTo>
                    <a:pt x="1098241" y="1033031"/>
                  </a:lnTo>
                  <a:close/>
                </a:path>
                <a:path w="1376044" h="1376045">
                  <a:moveTo>
                    <a:pt x="933680" y="1375515"/>
                  </a:moveTo>
                  <a:lnTo>
                    <a:pt x="0" y="1375515"/>
                  </a:lnTo>
                  <a:lnTo>
                    <a:pt x="654211" y="721303"/>
                  </a:lnTo>
                  <a:lnTo>
                    <a:pt x="1032996" y="1098276"/>
                  </a:lnTo>
                  <a:lnTo>
                    <a:pt x="1004620" y="1137075"/>
                  </a:lnTo>
                  <a:lnTo>
                    <a:pt x="980973" y="1178014"/>
                  </a:lnTo>
                  <a:lnTo>
                    <a:pt x="962056" y="1220704"/>
                  </a:lnTo>
                  <a:lnTo>
                    <a:pt x="947868" y="1264755"/>
                  </a:lnTo>
                  <a:lnTo>
                    <a:pt x="938409" y="1309779"/>
                  </a:lnTo>
                  <a:lnTo>
                    <a:pt x="933680" y="1355386"/>
                  </a:lnTo>
                  <a:lnTo>
                    <a:pt x="933680" y="1375515"/>
                  </a:lnTo>
                  <a:close/>
                </a:path>
              </a:pathLst>
            </a:custGeom>
            <a:solidFill>
              <a:srgbClr val="F7CF2B"/>
            </a:solidFill>
          </p:spPr>
          <p:txBody>
            <a:bodyPr wrap="square" lIns="0" tIns="0" rIns="0" bIns="0" rtlCol="0"/>
            <a:lstStyle/>
            <a:p>
              <a:endParaRPr/>
            </a:p>
          </p:txBody>
        </p:sp>
      </p:grpSp>
      <p:grpSp>
        <p:nvGrpSpPr>
          <p:cNvPr id="9" name="object 9"/>
          <p:cNvGrpSpPr/>
          <p:nvPr/>
        </p:nvGrpSpPr>
        <p:grpSpPr>
          <a:xfrm>
            <a:off x="0" y="6"/>
            <a:ext cx="4286885" cy="4286885"/>
            <a:chOff x="0" y="6"/>
            <a:chExt cx="4286885" cy="4286885"/>
          </a:xfrm>
        </p:grpSpPr>
        <p:sp>
          <p:nvSpPr>
            <p:cNvPr id="10" name="object 10"/>
            <p:cNvSpPr/>
            <p:nvPr/>
          </p:nvSpPr>
          <p:spPr>
            <a:xfrm>
              <a:off x="0" y="6"/>
              <a:ext cx="3837304" cy="3839210"/>
            </a:xfrm>
            <a:custGeom>
              <a:avLst/>
              <a:gdLst/>
              <a:ahLst/>
              <a:cxnLst/>
              <a:rect l="l" t="t" r="r" b="b"/>
              <a:pathLst>
                <a:path w="3837304" h="3839210">
                  <a:moveTo>
                    <a:pt x="280861" y="217494"/>
                  </a:moveTo>
                  <a:lnTo>
                    <a:pt x="65190" y="1822"/>
                  </a:lnTo>
                  <a:lnTo>
                    <a:pt x="67013" y="0"/>
                  </a:lnTo>
                  <a:lnTo>
                    <a:pt x="355044" y="0"/>
                  </a:lnTo>
                  <a:lnTo>
                    <a:pt x="355169" y="1822"/>
                  </a:lnTo>
                  <a:lnTo>
                    <a:pt x="351982" y="48332"/>
                  </a:lnTo>
                  <a:lnTo>
                    <a:pt x="342766" y="93737"/>
                  </a:lnTo>
                  <a:lnTo>
                    <a:pt x="327713" y="137454"/>
                  </a:lnTo>
                  <a:lnTo>
                    <a:pt x="307015" y="178901"/>
                  </a:lnTo>
                  <a:lnTo>
                    <a:pt x="280861" y="217494"/>
                  </a:lnTo>
                  <a:close/>
                </a:path>
                <a:path w="3837304" h="3839210">
                  <a:moveTo>
                    <a:pt x="3180651" y="659712"/>
                  </a:moveTo>
                  <a:lnTo>
                    <a:pt x="2522761" y="1822"/>
                  </a:lnTo>
                  <a:lnTo>
                    <a:pt x="2524589" y="0"/>
                  </a:lnTo>
                  <a:lnTo>
                    <a:pt x="3834905" y="0"/>
                  </a:lnTo>
                  <a:lnTo>
                    <a:pt x="3836728" y="1822"/>
                  </a:lnTo>
                  <a:lnTo>
                    <a:pt x="3180651" y="659712"/>
                  </a:lnTo>
                  <a:close/>
                </a:path>
                <a:path w="3837304" h="3839210">
                  <a:moveTo>
                    <a:pt x="1197992" y="677836"/>
                  </a:moveTo>
                  <a:lnTo>
                    <a:pt x="831894" y="677836"/>
                  </a:lnTo>
                  <a:lnTo>
                    <a:pt x="1462598" y="47132"/>
                  </a:lnTo>
                  <a:lnTo>
                    <a:pt x="1828696" y="47132"/>
                  </a:lnTo>
                  <a:lnTo>
                    <a:pt x="1197992" y="677836"/>
                  </a:lnTo>
                  <a:close/>
                </a:path>
                <a:path w="3837304" h="3839210">
                  <a:moveTo>
                    <a:pt x="1757" y="355234"/>
                  </a:moveTo>
                  <a:lnTo>
                    <a:pt x="0" y="355114"/>
                  </a:lnTo>
                  <a:lnTo>
                    <a:pt x="0" y="67013"/>
                  </a:lnTo>
                  <a:lnTo>
                    <a:pt x="1757" y="65255"/>
                  </a:lnTo>
                  <a:lnTo>
                    <a:pt x="217429" y="280927"/>
                  </a:lnTo>
                  <a:lnTo>
                    <a:pt x="178835" y="307080"/>
                  </a:lnTo>
                  <a:lnTo>
                    <a:pt x="137389" y="327779"/>
                  </a:lnTo>
                  <a:lnTo>
                    <a:pt x="93671" y="342832"/>
                  </a:lnTo>
                  <a:lnTo>
                    <a:pt x="48267" y="352047"/>
                  </a:lnTo>
                  <a:lnTo>
                    <a:pt x="1757" y="355234"/>
                  </a:lnTo>
                  <a:close/>
                </a:path>
                <a:path w="3837304" h="3839210">
                  <a:moveTo>
                    <a:pt x="1964624" y="1381035"/>
                  </a:moveTo>
                  <a:lnTo>
                    <a:pt x="1306734" y="723145"/>
                  </a:lnTo>
                  <a:lnTo>
                    <a:pt x="1964624" y="65255"/>
                  </a:lnTo>
                  <a:lnTo>
                    <a:pt x="2622514" y="723145"/>
                  </a:lnTo>
                  <a:lnTo>
                    <a:pt x="1964624" y="1381035"/>
                  </a:lnTo>
                  <a:close/>
                </a:path>
                <a:path w="3837304" h="3839210">
                  <a:moveTo>
                    <a:pt x="723152" y="2622507"/>
                  </a:moveTo>
                  <a:lnTo>
                    <a:pt x="65262" y="1964617"/>
                  </a:lnTo>
                  <a:lnTo>
                    <a:pt x="723152" y="1306727"/>
                  </a:lnTo>
                  <a:lnTo>
                    <a:pt x="1381041" y="1964617"/>
                  </a:lnTo>
                  <a:lnTo>
                    <a:pt x="723152" y="2622507"/>
                  </a:lnTo>
                  <a:close/>
                </a:path>
                <a:path w="3837304" h="3839210">
                  <a:moveTo>
                    <a:pt x="677770" y="3070162"/>
                  </a:moveTo>
                  <a:lnTo>
                    <a:pt x="47066" y="2439458"/>
                  </a:lnTo>
                  <a:lnTo>
                    <a:pt x="47066" y="2073359"/>
                  </a:lnTo>
                  <a:lnTo>
                    <a:pt x="677770" y="2704063"/>
                  </a:lnTo>
                  <a:lnTo>
                    <a:pt x="677770" y="3070162"/>
                  </a:lnTo>
                  <a:close/>
                </a:path>
                <a:path w="3837304" h="3839210">
                  <a:moveTo>
                    <a:pt x="1829" y="3838606"/>
                  </a:moveTo>
                  <a:lnTo>
                    <a:pt x="0" y="3836776"/>
                  </a:lnTo>
                  <a:lnTo>
                    <a:pt x="0" y="2524656"/>
                  </a:lnTo>
                  <a:lnTo>
                    <a:pt x="1829" y="2522827"/>
                  </a:lnTo>
                  <a:lnTo>
                    <a:pt x="659719" y="3180716"/>
                  </a:lnTo>
                  <a:lnTo>
                    <a:pt x="1829" y="3838606"/>
                  </a:lnTo>
                  <a:close/>
                </a:path>
              </a:pathLst>
            </a:custGeom>
            <a:solidFill>
              <a:srgbClr val="DEBA2A"/>
            </a:solidFill>
          </p:spPr>
          <p:txBody>
            <a:bodyPr wrap="square" lIns="0" tIns="0" rIns="0" bIns="0" rtlCol="0"/>
            <a:lstStyle/>
            <a:p>
              <a:endParaRPr/>
            </a:p>
          </p:txBody>
        </p:sp>
        <p:sp>
          <p:nvSpPr>
            <p:cNvPr id="11" name="object 11"/>
            <p:cNvSpPr/>
            <p:nvPr/>
          </p:nvSpPr>
          <p:spPr>
            <a:xfrm>
              <a:off x="47138" y="47138"/>
              <a:ext cx="3023235" cy="4239260"/>
            </a:xfrm>
            <a:custGeom>
              <a:avLst/>
              <a:gdLst/>
              <a:ahLst/>
              <a:cxnLst/>
              <a:rect l="l" t="t" r="r" b="b"/>
              <a:pathLst>
                <a:path w="3023235" h="4239260">
                  <a:moveTo>
                    <a:pt x="0" y="4239129"/>
                  </a:moveTo>
                  <a:lnTo>
                    <a:pt x="0" y="3873030"/>
                  </a:lnTo>
                  <a:lnTo>
                    <a:pt x="630704" y="3242326"/>
                  </a:lnTo>
                  <a:lnTo>
                    <a:pt x="630704" y="3608425"/>
                  </a:lnTo>
                  <a:lnTo>
                    <a:pt x="0" y="4239129"/>
                  </a:lnTo>
                  <a:close/>
                </a:path>
                <a:path w="3023235" h="4239260">
                  <a:moveTo>
                    <a:pt x="721322" y="3023030"/>
                  </a:moveTo>
                  <a:lnTo>
                    <a:pt x="721322" y="2656931"/>
                  </a:lnTo>
                  <a:lnTo>
                    <a:pt x="1352026" y="2026227"/>
                  </a:lnTo>
                  <a:lnTo>
                    <a:pt x="1352026" y="2392326"/>
                  </a:lnTo>
                  <a:lnTo>
                    <a:pt x="721322" y="3023030"/>
                  </a:lnTo>
                  <a:close/>
                </a:path>
                <a:path w="3023235" h="4239260">
                  <a:moveTo>
                    <a:pt x="36" y="1783370"/>
                  </a:moveTo>
                  <a:lnTo>
                    <a:pt x="36" y="1415459"/>
                  </a:lnTo>
                  <a:lnTo>
                    <a:pt x="630740" y="784755"/>
                  </a:lnTo>
                  <a:lnTo>
                    <a:pt x="630740" y="1152666"/>
                  </a:lnTo>
                  <a:lnTo>
                    <a:pt x="36" y="1783370"/>
                  </a:lnTo>
                  <a:close/>
                </a:path>
                <a:path w="3023235" h="4239260">
                  <a:moveTo>
                    <a:pt x="3023066" y="630704"/>
                  </a:moveTo>
                  <a:lnTo>
                    <a:pt x="2656968" y="630704"/>
                  </a:lnTo>
                  <a:lnTo>
                    <a:pt x="2026263" y="0"/>
                  </a:lnTo>
                  <a:lnTo>
                    <a:pt x="2392362" y="0"/>
                  </a:lnTo>
                  <a:lnTo>
                    <a:pt x="3023066" y="630704"/>
                  </a:lnTo>
                  <a:close/>
                </a:path>
              </a:pathLst>
            </a:custGeom>
            <a:solidFill>
              <a:srgbClr val="FFE434"/>
            </a:solidFill>
          </p:spPr>
          <p:txBody>
            <a:bodyPr wrap="square" lIns="0" tIns="0" rIns="0" bIns="0" rtlCol="0"/>
            <a:lstStyle/>
            <a:p>
              <a:endParaRPr/>
            </a:p>
          </p:txBody>
        </p:sp>
        <p:sp>
          <p:nvSpPr>
            <p:cNvPr id="12" name="object 12"/>
            <p:cNvSpPr/>
            <p:nvPr/>
          </p:nvSpPr>
          <p:spPr>
            <a:xfrm>
              <a:off x="0" y="6"/>
              <a:ext cx="4286885" cy="1401445"/>
            </a:xfrm>
            <a:custGeom>
              <a:avLst/>
              <a:gdLst/>
              <a:ahLst/>
              <a:cxnLst/>
              <a:rect l="l" t="t" r="r" b="b"/>
              <a:pathLst>
                <a:path w="4286885" h="1401445">
                  <a:moveTo>
                    <a:pt x="2437652" y="1400971"/>
                  </a:moveTo>
                  <a:lnTo>
                    <a:pt x="2071554" y="1400971"/>
                  </a:lnTo>
                  <a:lnTo>
                    <a:pt x="2704070" y="770266"/>
                  </a:lnTo>
                  <a:lnTo>
                    <a:pt x="3068356" y="770266"/>
                  </a:lnTo>
                  <a:lnTo>
                    <a:pt x="2437652" y="1400971"/>
                  </a:lnTo>
                  <a:close/>
                </a:path>
                <a:path w="4286885" h="1401445">
                  <a:moveTo>
                    <a:pt x="3655564" y="679648"/>
                  </a:moveTo>
                  <a:lnTo>
                    <a:pt x="3289465" y="679648"/>
                  </a:lnTo>
                  <a:lnTo>
                    <a:pt x="3920169" y="48944"/>
                  </a:lnTo>
                  <a:lnTo>
                    <a:pt x="4286268" y="48944"/>
                  </a:lnTo>
                  <a:lnTo>
                    <a:pt x="3655564" y="679648"/>
                  </a:lnTo>
                  <a:close/>
                </a:path>
                <a:path w="4286885" h="1401445">
                  <a:moveTo>
                    <a:pt x="723152" y="657936"/>
                  </a:moveTo>
                  <a:lnTo>
                    <a:pt x="346179" y="280963"/>
                  </a:lnTo>
                  <a:lnTo>
                    <a:pt x="374555" y="242164"/>
                  </a:lnTo>
                  <a:lnTo>
                    <a:pt x="398202" y="201225"/>
                  </a:lnTo>
                  <a:lnTo>
                    <a:pt x="417119" y="158536"/>
                  </a:lnTo>
                  <a:lnTo>
                    <a:pt x="431307" y="114484"/>
                  </a:lnTo>
                  <a:lnTo>
                    <a:pt x="440766" y="69461"/>
                  </a:lnTo>
                  <a:lnTo>
                    <a:pt x="445495" y="23853"/>
                  </a:lnTo>
                  <a:lnTo>
                    <a:pt x="445495" y="0"/>
                  </a:lnTo>
                  <a:lnTo>
                    <a:pt x="1379182" y="0"/>
                  </a:lnTo>
                  <a:lnTo>
                    <a:pt x="1381041" y="1859"/>
                  </a:lnTo>
                  <a:lnTo>
                    <a:pt x="723152" y="657936"/>
                  </a:lnTo>
                  <a:close/>
                </a:path>
                <a:path w="4286885" h="1401445">
                  <a:moveTo>
                    <a:pt x="1829" y="1381071"/>
                  </a:moveTo>
                  <a:lnTo>
                    <a:pt x="0" y="1379236"/>
                  </a:lnTo>
                  <a:lnTo>
                    <a:pt x="0" y="445524"/>
                  </a:lnTo>
                  <a:lnTo>
                    <a:pt x="25636" y="445524"/>
                  </a:lnTo>
                  <a:lnTo>
                    <a:pt x="71244" y="440795"/>
                  </a:lnTo>
                  <a:lnTo>
                    <a:pt x="116268" y="431336"/>
                  </a:lnTo>
                  <a:lnTo>
                    <a:pt x="160319" y="417148"/>
                  </a:lnTo>
                  <a:lnTo>
                    <a:pt x="203008" y="398231"/>
                  </a:lnTo>
                  <a:lnTo>
                    <a:pt x="243947" y="374584"/>
                  </a:lnTo>
                  <a:lnTo>
                    <a:pt x="282746" y="346209"/>
                  </a:lnTo>
                  <a:lnTo>
                    <a:pt x="659719" y="723181"/>
                  </a:lnTo>
                  <a:lnTo>
                    <a:pt x="1829" y="1381071"/>
                  </a:lnTo>
                  <a:close/>
                </a:path>
              </a:pathLst>
            </a:custGeom>
            <a:solidFill>
              <a:srgbClr val="F7CF2B"/>
            </a:solidFill>
          </p:spPr>
          <p:txBody>
            <a:bodyPr wrap="square" lIns="0" tIns="0" rIns="0" bIns="0" rtlCol="0"/>
            <a:lstStyle/>
            <a:p>
              <a:endParaRPr/>
            </a:p>
          </p:txBody>
        </p:sp>
      </p:grpSp>
      <p:pic>
        <p:nvPicPr>
          <p:cNvPr id="13" name="Picture 12">
            <a:extLst>
              <a:ext uri="{FF2B5EF4-FFF2-40B4-BE49-F238E27FC236}">
                <a16:creationId xmlns:a16="http://schemas.microsoft.com/office/drawing/2014/main" id="{E91D5D64-3833-4DAB-A09A-91F67E8AD71C}"/>
              </a:ext>
            </a:extLst>
          </p:cNvPr>
          <p:cNvPicPr>
            <a:picLocks noChangeAspect="1"/>
          </p:cNvPicPr>
          <p:nvPr/>
        </p:nvPicPr>
        <p:blipFill>
          <a:blip r:embed="rId2"/>
          <a:stretch>
            <a:fillRect/>
          </a:stretch>
        </p:blipFill>
        <p:spPr>
          <a:xfrm>
            <a:off x="4292953" y="327526"/>
            <a:ext cx="13013352" cy="7734350"/>
          </a:xfrm>
          <a:prstGeom prst="rect">
            <a:avLst/>
          </a:prstGeom>
        </p:spPr>
      </p:pic>
      <p:sp>
        <p:nvSpPr>
          <p:cNvPr id="14" name="TextBox 13">
            <a:extLst>
              <a:ext uri="{FF2B5EF4-FFF2-40B4-BE49-F238E27FC236}">
                <a16:creationId xmlns:a16="http://schemas.microsoft.com/office/drawing/2014/main" id="{89DE5D7A-40D1-49A8-AE47-3DD4B4CDB0D4}"/>
              </a:ext>
            </a:extLst>
          </p:cNvPr>
          <p:cNvSpPr txBox="1"/>
          <p:nvPr/>
        </p:nvSpPr>
        <p:spPr>
          <a:xfrm>
            <a:off x="152400" y="8426413"/>
            <a:ext cx="12561699" cy="1323439"/>
          </a:xfrm>
          <a:prstGeom prst="rect">
            <a:avLst/>
          </a:prstGeom>
          <a:noFill/>
        </p:spPr>
        <p:txBody>
          <a:bodyPr wrap="square">
            <a:spAutoFit/>
          </a:bodyPr>
          <a:lstStyle/>
          <a:p>
            <a:r>
              <a:rPr lang="en-US" sz="2000" dirty="0">
                <a:solidFill>
                  <a:schemeClr val="bg1"/>
                </a:solidFill>
              </a:rPr>
              <a:t>We will work our way from T to j1,j2,j3 to see how hack CPU is working</a:t>
            </a:r>
            <a:br>
              <a:rPr lang="en-US" sz="2000" dirty="0">
                <a:solidFill>
                  <a:schemeClr val="bg1"/>
                </a:solidFill>
              </a:rPr>
            </a:br>
            <a:r>
              <a:rPr lang="en-US" sz="2000" dirty="0">
                <a:solidFill>
                  <a:schemeClr val="bg1"/>
                </a:solidFill>
              </a:rPr>
              <a:t>~T|d1 (~T + T.d1)  =     | is a symbol for OR</a:t>
            </a:r>
            <a:br>
              <a:rPr lang="en-US" sz="2000" dirty="0">
                <a:solidFill>
                  <a:schemeClr val="bg1"/>
                </a:solidFill>
              </a:rPr>
            </a:br>
            <a:r>
              <a:rPr lang="en-US" sz="2000" dirty="0">
                <a:solidFill>
                  <a:schemeClr val="bg1"/>
                </a:solidFill>
              </a:rPr>
              <a:t>                                    ~ is a symbol for complement</a:t>
            </a:r>
            <a:br>
              <a:rPr lang="en-US" sz="2000" dirty="0">
                <a:solidFill>
                  <a:schemeClr val="bg1"/>
                </a:solidFill>
              </a:rPr>
            </a:br>
            <a:r>
              <a:rPr lang="en-US" sz="2000" dirty="0">
                <a:solidFill>
                  <a:schemeClr val="bg1"/>
                </a:solidFill>
              </a:rPr>
              <a:t>Instruction bit count starts from below and move upwards from 0 to 15 i.e.  j1 = 0 and T = 15</a:t>
            </a:r>
            <a:endParaRPr lang="en-IN" sz="2000" dirty="0">
              <a:solidFill>
                <a:schemeClr val="bg1"/>
              </a:solidFill>
            </a:endParaRPr>
          </a:p>
        </p:txBody>
      </p:sp>
    </p:spTree>
    <p:extLst>
      <p:ext uri="{BB962C8B-B14F-4D97-AF65-F5344CB8AC3E}">
        <p14:creationId xmlns:p14="http://schemas.microsoft.com/office/powerpoint/2010/main" val="159205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D3C65F-8696-42FE-A2E2-A6207C754C68}"/>
              </a:ext>
            </a:extLst>
          </p:cNvPr>
          <p:cNvSpPr txBox="1"/>
          <p:nvPr/>
        </p:nvSpPr>
        <p:spPr>
          <a:xfrm>
            <a:off x="4743906" y="136390"/>
            <a:ext cx="7905294" cy="584775"/>
          </a:xfrm>
          <a:prstGeom prst="rect">
            <a:avLst/>
          </a:prstGeom>
          <a:noFill/>
        </p:spPr>
        <p:txBody>
          <a:bodyPr wrap="square" rtlCol="0">
            <a:spAutoFit/>
          </a:bodyPr>
          <a:lstStyle/>
          <a:p>
            <a:pPr algn="ctr"/>
            <a:r>
              <a:rPr lang="en-IN" sz="3200" b="1" dirty="0"/>
              <a:t>WORKING OF HACK CPU DESIGN DIAGRAM</a:t>
            </a:r>
          </a:p>
        </p:txBody>
      </p:sp>
      <p:sp>
        <p:nvSpPr>
          <p:cNvPr id="12" name="TextBox 11">
            <a:extLst>
              <a:ext uri="{FF2B5EF4-FFF2-40B4-BE49-F238E27FC236}">
                <a16:creationId xmlns:a16="http://schemas.microsoft.com/office/drawing/2014/main" id="{A898F6FE-6C38-440F-A711-A164FF1C4D8A}"/>
              </a:ext>
            </a:extLst>
          </p:cNvPr>
          <p:cNvSpPr txBox="1"/>
          <p:nvPr/>
        </p:nvSpPr>
        <p:spPr>
          <a:xfrm>
            <a:off x="452823" y="1404015"/>
            <a:ext cx="17382354" cy="7478970"/>
          </a:xfrm>
          <a:prstGeom prst="rect">
            <a:avLst/>
          </a:prstGeom>
          <a:noFill/>
        </p:spPr>
        <p:txBody>
          <a:bodyPr wrap="square">
            <a:spAutoFit/>
          </a:bodyPr>
          <a:lstStyle/>
          <a:p>
            <a:r>
              <a:rPr lang="en-US" sz="2400" dirty="0"/>
              <a:t>Starting from ALU, it has two input bits x and y and 6 control bits(from 6 to 11)(represented by green line) and output is ALU output and status bit of zr and ng depending on the output , x input comes from D-Register and y input comes either from A register or Memory[M]. </a:t>
            </a:r>
          </a:p>
          <a:p>
            <a:r>
              <a:rPr lang="en-US" sz="2400" dirty="0"/>
              <a:t>Bit-12(marked as a) (selection line for MUX 2) specifies whether y input comes from memory or A-Register(Address Register).</a:t>
            </a:r>
            <a:br>
              <a:rPr lang="en-US" sz="2400" dirty="0"/>
            </a:br>
            <a:r>
              <a:rPr lang="en-US" sz="2400" dirty="0"/>
              <a:t>Remember , when a==1 (bit-12 is 1) inM is taken, when a==0 address register is taken as y input.</a:t>
            </a:r>
          </a:p>
          <a:p>
            <a:br>
              <a:rPr lang="en-US" sz="2400" dirty="0"/>
            </a:br>
            <a:r>
              <a:rPr lang="en-US" sz="2400" dirty="0"/>
              <a:t>T bit is given as selection line to MUX-1 so to decide whether A-instruction or C-Instruction is going to be used.</a:t>
            </a:r>
            <a:br>
              <a:rPr lang="en-US" sz="2400" dirty="0"/>
            </a:br>
            <a:br>
              <a:rPr lang="en-US" sz="2400" dirty="0"/>
            </a:br>
            <a:r>
              <a:rPr lang="en-US" sz="2400" dirty="0"/>
              <a:t>When T==0 , input to the mux-1 is going to be bit from 0 to 14 which are 15 bit binary constant.</a:t>
            </a:r>
          </a:p>
          <a:p>
            <a:r>
              <a:rPr lang="en-US" sz="2400" dirty="0"/>
              <a:t>When T==1, input to the mux-1 will be nothing but ALU output</a:t>
            </a:r>
            <a:br>
              <a:rPr lang="en-US" sz="2400" dirty="0"/>
            </a:br>
            <a:br>
              <a:rPr lang="en-US" sz="2400" dirty="0"/>
            </a:br>
            <a:r>
              <a:rPr lang="en-US" sz="2400" dirty="0"/>
              <a:t>Let us talk about how A-Register is loaded,</a:t>
            </a:r>
            <a:br>
              <a:rPr lang="en-US" sz="2400" dirty="0"/>
            </a:br>
            <a:r>
              <a:rPr lang="en-US" sz="2400" dirty="0"/>
              <a:t>The load of A-Register that is (~T + T.d1) , we need high load( must be 1) to work with A-Register , now there are two possible cases i.e. T==0 and T==1 , so when T==0 load will be high but when T==1 then in that case d1 = 1 is a necessary condition so that load comes out to be high and this can be confirmed after seeing the table given in C-Instruction slide.</a:t>
            </a:r>
            <a:br>
              <a:rPr lang="en-US" sz="2400" dirty="0"/>
            </a:br>
            <a:r>
              <a:rPr lang="en-US" sz="2400" dirty="0"/>
              <a:t>Let us talk about how D-Register is loaded,</a:t>
            </a:r>
            <a:br>
              <a:rPr lang="en-US" sz="2400" dirty="0"/>
            </a:br>
            <a:r>
              <a:rPr lang="en-US" sz="2400" dirty="0"/>
              <a:t>The load of D-register will be high when d2 line is high and T must be 1 that is why both T and d2 are passed through an AND gate .</a:t>
            </a:r>
            <a:br>
              <a:rPr lang="en-US" sz="2400" dirty="0"/>
            </a:br>
            <a:r>
              <a:rPr lang="en-US" sz="2400" dirty="0"/>
              <a:t> Same can be noticed when the diagram is seen carefully .</a:t>
            </a:r>
            <a:br>
              <a:rPr lang="en-US" sz="2400" dirty="0"/>
            </a:br>
            <a:r>
              <a:rPr lang="en-US" sz="2400" dirty="0"/>
              <a:t>When d3 == 1 and T == 1 using AND GATE, output is given on writeM (M = RAM[A]).</a:t>
            </a:r>
            <a:br>
              <a:rPr lang="en-US" sz="2400" dirty="0"/>
            </a:br>
            <a:br>
              <a:rPr lang="en-US" sz="2400" dirty="0"/>
            </a:br>
            <a:endParaRPr lang="en-IN" sz="2400" dirty="0"/>
          </a:p>
        </p:txBody>
      </p:sp>
    </p:spTree>
    <p:extLst>
      <p:ext uri="{BB962C8B-B14F-4D97-AF65-F5344CB8AC3E}">
        <p14:creationId xmlns:p14="http://schemas.microsoft.com/office/powerpoint/2010/main" val="3536997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1527</TotalTime>
  <Words>2699</Words>
  <Application>Microsoft Office PowerPoint</Application>
  <PresentationFormat>Custom</PresentationFormat>
  <Paragraphs>218</Paragraphs>
  <Slides>73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Century</vt:lpstr>
      <vt:lpstr>inherit</vt:lpstr>
      <vt:lpstr>Lato</vt:lpstr>
      <vt:lpstr>Nirmala UI</vt:lpstr>
      <vt:lpstr>Open Sans</vt:lpstr>
      <vt:lpstr>Trebuchet MS</vt:lpstr>
      <vt:lpstr>Wingdings</vt:lpstr>
      <vt:lpstr>Office Theme</vt:lpstr>
      <vt:lpstr>EOC-OOP</vt:lpstr>
      <vt:lpstr>TEAM MEMBERS    </vt:lpstr>
      <vt:lpstr>PowerPoint Presentation</vt:lpstr>
      <vt:lpstr>PowerPoint Presentation</vt:lpstr>
      <vt:lpstr>Two types of instructions </vt:lpstr>
      <vt:lpstr>The C-instruction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Overcoming Race around Condition</vt:lpstr>
      <vt:lpstr>JK Flip Flop using D Flip Flop</vt:lpstr>
      <vt:lpstr>K-Map and Implementation Diagram for HDL Code</vt:lpstr>
      <vt:lpstr>HDL CODE</vt:lpstr>
      <vt:lpstr>PowerPoint Presentation</vt:lpstr>
      <vt:lpstr>Synchronous Counter</vt:lpstr>
      <vt:lpstr>BCD – Binary Coded Decimal </vt:lpstr>
      <vt:lpstr>Synchronous BCD Counter</vt:lpstr>
      <vt:lpstr>State Table for BCD Counter</vt:lpstr>
      <vt:lpstr>PowerPoint Presentation</vt:lpstr>
      <vt:lpstr>K-Map for BCD Counter</vt:lpstr>
      <vt:lpstr>PowerPoint Presentation</vt:lpstr>
      <vt:lpstr>Working of Synchronous BCD Counter</vt:lpstr>
      <vt:lpstr>Logic Diagram for HDL CODE</vt:lpstr>
      <vt:lpstr>PowerPoint Presentation</vt:lpstr>
      <vt:lpstr>HDL CODE</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ALU</vt:lpstr>
      <vt:lpstr>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 FLIP FLOP (DESIGN);</vt:lpstr>
      <vt:lpstr>D FLIP FLOP ;</vt:lpstr>
      <vt:lpstr>PowerPoint Presentation</vt:lpstr>
      <vt:lpstr>JK FLIP FLOP ( USING HDL CODES AND BASIC GATES) ;</vt:lpstr>
      <vt:lpstr>SYNCHRONOUS BCD COUNTER ( WITHOUT USING GATES)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introvert 5999</dc:creator>
  <cp:keywords>DAExUT7IGDE,BAEtfsddG4Q</cp:keywords>
  <cp:lastModifiedBy>Vikhyat Bansal - [AIEA.1007359]</cp:lastModifiedBy>
  <cp:revision>95</cp:revision>
  <dcterms:created xsi:type="dcterms:W3CDTF">2021-12-01T17:50:24Z</dcterms:created>
  <dcterms:modified xsi:type="dcterms:W3CDTF">2022-02-16T11:08:08Z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2021-12-01T00:00:00Z</vt:filetime>
  </property>
  <property fmtid="{D5CDD505-2E9C-101B-9397-08002B2CF9AE}" pid="3" name="Creator">
    <vt:lpwstr>Canva</vt:lpwstr>
  </property>
  <property fmtid="{D5CDD505-2E9C-101B-9397-08002B2CF9AE}" pid="4" name="LastSaved">
    <vt:filetime>2021-12-01T00:00:00Z</vt:filetime>
  </property>
</Properties>
</file>